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80"/>
  </p:notesMasterIdLst>
  <p:sldIdLst>
    <p:sldId id="290" r:id="rId2"/>
    <p:sldId id="376" r:id="rId3"/>
    <p:sldId id="460" r:id="rId4"/>
    <p:sldId id="463" r:id="rId5"/>
    <p:sldId id="462" r:id="rId6"/>
    <p:sldId id="461" r:id="rId7"/>
    <p:sldId id="391" r:id="rId8"/>
    <p:sldId id="403" r:id="rId9"/>
    <p:sldId id="394" r:id="rId10"/>
    <p:sldId id="467" r:id="rId11"/>
    <p:sldId id="464" r:id="rId12"/>
    <p:sldId id="477" r:id="rId13"/>
    <p:sldId id="479" r:id="rId14"/>
    <p:sldId id="480" r:id="rId15"/>
    <p:sldId id="481" r:id="rId16"/>
    <p:sldId id="482" r:id="rId17"/>
    <p:sldId id="483" r:id="rId18"/>
    <p:sldId id="485" r:id="rId19"/>
    <p:sldId id="484" r:id="rId20"/>
    <p:sldId id="486" r:id="rId21"/>
    <p:sldId id="487" r:id="rId22"/>
    <p:sldId id="489" r:id="rId23"/>
    <p:sldId id="490" r:id="rId24"/>
    <p:sldId id="404" r:id="rId25"/>
    <p:sldId id="488" r:id="rId26"/>
    <p:sldId id="491" r:id="rId27"/>
    <p:sldId id="492" r:id="rId28"/>
    <p:sldId id="496" r:id="rId29"/>
    <p:sldId id="495" r:id="rId30"/>
    <p:sldId id="533" r:id="rId31"/>
    <p:sldId id="493" r:id="rId32"/>
    <p:sldId id="494" r:id="rId33"/>
    <p:sldId id="534" r:id="rId34"/>
    <p:sldId id="536" r:id="rId35"/>
    <p:sldId id="535" r:id="rId36"/>
    <p:sldId id="497" r:id="rId37"/>
    <p:sldId id="498" r:id="rId38"/>
    <p:sldId id="500" r:id="rId39"/>
    <p:sldId id="501" r:id="rId40"/>
    <p:sldId id="470" r:id="rId41"/>
    <p:sldId id="502" r:id="rId42"/>
    <p:sldId id="472" r:id="rId43"/>
    <p:sldId id="473" r:id="rId44"/>
    <p:sldId id="474" r:id="rId45"/>
    <p:sldId id="475" r:id="rId46"/>
    <p:sldId id="537" r:id="rId47"/>
    <p:sldId id="503" r:id="rId48"/>
    <p:sldId id="508" r:id="rId49"/>
    <p:sldId id="507" r:id="rId50"/>
    <p:sldId id="504" r:id="rId51"/>
    <p:sldId id="506" r:id="rId52"/>
    <p:sldId id="509" r:id="rId53"/>
    <p:sldId id="510" r:id="rId54"/>
    <p:sldId id="512" r:id="rId55"/>
    <p:sldId id="511" r:id="rId56"/>
    <p:sldId id="513" r:id="rId57"/>
    <p:sldId id="514" r:id="rId58"/>
    <p:sldId id="515" r:id="rId59"/>
    <p:sldId id="516" r:id="rId60"/>
    <p:sldId id="517" r:id="rId61"/>
    <p:sldId id="518" r:id="rId62"/>
    <p:sldId id="519" r:id="rId63"/>
    <p:sldId id="520" r:id="rId64"/>
    <p:sldId id="521" r:id="rId65"/>
    <p:sldId id="522" r:id="rId66"/>
    <p:sldId id="538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443" r:id="rId78"/>
    <p:sldId id="442" r:id="rId79"/>
  </p:sldIdLst>
  <p:sldSz cx="11879263" cy="6840538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나눔바른고딕" panose="020B0603020101020101" pitchFamily="50" charset="-127"/>
      <p:regular r:id="rId87"/>
      <p:bold r:id="rId88"/>
    </p:embeddedFont>
    <p:embeddedFont>
      <p:font typeface="나눔바른고딕 Light" panose="020B0603020101020101" pitchFamily="50" charset="-127"/>
      <p:regular r:id="rId89"/>
    </p:embeddedFont>
    <p:embeddedFont>
      <p:font typeface="나눔스퀘어_ac Bold" panose="020B0600000101010101" pitchFamily="50" charset="-127"/>
      <p:bold r:id="rId90"/>
    </p:embeddedFont>
    <p:embeddedFont>
      <p:font typeface="맑은 고딕" panose="020B0503020000020004" pitchFamily="50" charset="-127"/>
      <p:regular r:id="rId91"/>
      <p:bold r:id="rId92"/>
    </p:embeddedFont>
  </p:embeddedFontLst>
  <p:defaultTextStyle>
    <a:defPPr>
      <a:defRPr lang="ko-KR"/>
    </a:defPPr>
    <a:lvl1pPr marL="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1pPr>
    <a:lvl2pPr marL="44923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2pPr>
    <a:lvl3pPr marL="89846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3pPr>
    <a:lvl4pPr marL="134769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4pPr>
    <a:lvl5pPr marL="179692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5pPr>
    <a:lvl6pPr marL="224615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6pPr>
    <a:lvl7pPr marL="269538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7pPr>
    <a:lvl8pPr marL="314461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8pPr>
    <a:lvl9pPr marL="359384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B6F331-04E3-45A0-AF43-B42E58D5A3B1}">
          <p14:sldIdLst>
            <p14:sldId id="290"/>
            <p14:sldId id="376"/>
            <p14:sldId id="460"/>
            <p14:sldId id="463"/>
            <p14:sldId id="462"/>
            <p14:sldId id="461"/>
          </p14:sldIdLst>
        </p14:section>
        <p14:section name="제목 없는 구역" id="{84D0D3A9-6ED3-43F3-9014-BF44F5285460}">
          <p14:sldIdLst>
            <p14:sldId id="391"/>
            <p14:sldId id="403"/>
            <p14:sldId id="394"/>
            <p14:sldId id="467"/>
            <p14:sldId id="464"/>
            <p14:sldId id="477"/>
            <p14:sldId id="479"/>
            <p14:sldId id="480"/>
            <p14:sldId id="481"/>
            <p14:sldId id="482"/>
            <p14:sldId id="483"/>
            <p14:sldId id="485"/>
            <p14:sldId id="484"/>
            <p14:sldId id="486"/>
            <p14:sldId id="487"/>
            <p14:sldId id="489"/>
            <p14:sldId id="490"/>
            <p14:sldId id="404"/>
            <p14:sldId id="488"/>
            <p14:sldId id="491"/>
            <p14:sldId id="492"/>
            <p14:sldId id="496"/>
            <p14:sldId id="495"/>
            <p14:sldId id="533"/>
            <p14:sldId id="493"/>
            <p14:sldId id="494"/>
            <p14:sldId id="534"/>
            <p14:sldId id="536"/>
            <p14:sldId id="535"/>
            <p14:sldId id="497"/>
            <p14:sldId id="498"/>
            <p14:sldId id="500"/>
            <p14:sldId id="501"/>
            <p14:sldId id="470"/>
            <p14:sldId id="502"/>
            <p14:sldId id="472"/>
            <p14:sldId id="473"/>
            <p14:sldId id="474"/>
            <p14:sldId id="475"/>
            <p14:sldId id="537"/>
            <p14:sldId id="503"/>
            <p14:sldId id="508"/>
            <p14:sldId id="507"/>
            <p14:sldId id="504"/>
            <p14:sldId id="506"/>
            <p14:sldId id="509"/>
            <p14:sldId id="510"/>
            <p14:sldId id="512"/>
            <p14:sldId id="511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38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</p14:sldIdLst>
        </p14:section>
        <p14:section name="제목 없는 구역" id="{5A8AB2C5-2E13-4D1A-8B28-6C680647CC44}">
          <p14:sldIdLst>
            <p14:sldId id="443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2" userDrawn="1">
          <p15:clr>
            <a:srgbClr val="A4A3A4"/>
          </p15:clr>
        </p15:guide>
        <p15:guide id="2" pos="3492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orient="horz" pos="771" userDrawn="1">
          <p15:clr>
            <a:srgbClr val="A4A3A4"/>
          </p15:clr>
        </p15:guide>
        <p15:guide id="6" orient="horz" pos="3969" userDrawn="1">
          <p15:clr>
            <a:srgbClr val="A4A3A4"/>
          </p15:clr>
        </p15:guide>
        <p15:guide id="7" orient="horz" pos="998" userDrawn="1">
          <p15:clr>
            <a:srgbClr val="A4A3A4"/>
          </p15:clr>
        </p15:guide>
        <p15:guide id="8" orient="horz" pos="1202" userDrawn="1">
          <p15:clr>
            <a:srgbClr val="A4A3A4"/>
          </p15:clr>
        </p15:guide>
        <p15:guide id="9" orient="horz" pos="1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Diaz" initials="AD" lastIdx="1" clrIdx="0">
    <p:extLst>
      <p:ext uri="{19B8F6BF-5375-455C-9EA6-DF929625EA0E}">
        <p15:presenceInfo xmlns:p15="http://schemas.microsoft.com/office/powerpoint/2012/main" userId="Alexis Dia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D89"/>
    <a:srgbClr val="016191"/>
    <a:srgbClr val="57C0D3"/>
    <a:srgbClr val="FFDE21"/>
    <a:srgbClr val="202333"/>
    <a:srgbClr val="FFFFEE"/>
    <a:srgbClr val="FF5050"/>
    <a:srgbClr val="EFEFEF"/>
    <a:srgbClr val="EEEEEE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2695" autoAdjust="0"/>
  </p:normalViewPr>
  <p:slideViewPr>
    <p:cSldViewPr snapToGrid="0">
      <p:cViewPr varScale="1">
        <p:scale>
          <a:sx n="79" d="100"/>
          <a:sy n="79" d="100"/>
        </p:scale>
        <p:origin x="893" y="82"/>
      </p:cViewPr>
      <p:guideLst>
        <p:guide orient="horz" pos="1542"/>
        <p:guide pos="3492"/>
        <p:guide pos="362"/>
        <p:guide pos="7121"/>
        <p:guide orient="horz" pos="771"/>
        <p:guide orient="horz" pos="3969"/>
        <p:guide orient="horz" pos="998"/>
        <p:guide orient="horz" pos="120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73A2-E9FF-430E-8D7B-1EA19FA84019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02FA-A3B1-43F7-9807-1BCAA90ED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4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60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482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47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07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67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08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4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61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1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9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514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533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80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227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08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370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79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138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5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32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79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69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38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04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620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228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610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79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55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90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469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068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211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12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17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656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723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2030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9559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226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7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06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1056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986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30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3296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746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624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29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61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746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00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184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049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261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327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439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54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40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42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82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5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544715"/>
            <a:ext cx="11879264" cy="52958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167727" y="0"/>
            <a:ext cx="671153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223963"/>
            <a:ext cx="11879264" cy="56165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037B-10AE-42A8-B620-C39584202ED4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5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80" r:id="rId8"/>
    <p:sldLayoutId id="2147483679" r:id="rId9"/>
    <p:sldLayoutId id="2147483681" r:id="rId10"/>
    <p:sldLayoutId id="2147483682" r:id="rId11"/>
    <p:sldLayoutId id="2147483683" r:id="rId12"/>
  </p:sldLayoutIdLs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3386" y="2656654"/>
            <a:ext cx="69284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</a:t>
            </a:r>
            <a:r>
              <a:rPr lang="en-US" altLang="ko-KR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</a:t>
            </a:r>
            <a:endParaRPr lang="en-US" altLang="ko-KR" sz="4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906" y="3478431"/>
            <a:ext cx="48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룰렛</a:t>
            </a:r>
            <a:r>
              <a:rPr lang="en-US" altLang="ko-KR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스와이프 카 제작</a:t>
            </a:r>
            <a:endParaRPr lang="ko-KR" altLang="en-US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385" y="3330369"/>
            <a:ext cx="5150485" cy="89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8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BD8E50-36A5-4215-8CBF-7BFFAE2EC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5109"/>
            <a:ext cx="11874770" cy="63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4" y="2033858"/>
            <a:ext cx="80319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[Unity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교과서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제공하는 리소스를 이용할겁니다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https://github.com/gilbutITbook/006922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E0C406-F51A-4DD6-B3B5-BD48199840DC}"/>
              </a:ext>
            </a:extLst>
          </p:cNvPr>
          <p:cNvGrpSpPr/>
          <p:nvPr/>
        </p:nvGrpSpPr>
        <p:grpSpPr>
          <a:xfrm>
            <a:off x="1943320" y="2923351"/>
            <a:ext cx="7720553" cy="3827738"/>
            <a:chOff x="1889996" y="2772522"/>
            <a:chExt cx="7720553" cy="38277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929C2F-6874-41F1-8540-5D5C4EE1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996" y="2772522"/>
              <a:ext cx="7720553" cy="38277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08A202-2C36-4D32-8EF7-843407310EAB}"/>
                </a:ext>
              </a:extLst>
            </p:cNvPr>
            <p:cNvSpPr/>
            <p:nvPr/>
          </p:nvSpPr>
          <p:spPr>
            <a:xfrm>
              <a:off x="6777872" y="3987538"/>
              <a:ext cx="2818615" cy="1979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5CBD4B-698F-4B0E-99DF-DD5138A3D25F}"/>
              </a:ext>
            </a:extLst>
          </p:cNvPr>
          <p:cNvSpPr txBox="1"/>
          <p:nvPr/>
        </p:nvSpPr>
        <p:spPr>
          <a:xfrm>
            <a:off x="9818044" y="5711068"/>
            <a:ext cx="20612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Download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ZIP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클릭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0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F6D9D9-8754-401A-B191-27842D3262D6}"/>
              </a:ext>
            </a:extLst>
          </p:cNvPr>
          <p:cNvGrpSpPr/>
          <p:nvPr/>
        </p:nvGrpSpPr>
        <p:grpSpPr>
          <a:xfrm>
            <a:off x="701785" y="308741"/>
            <a:ext cx="9450298" cy="831386"/>
            <a:chOff x="701784" y="308741"/>
            <a:chExt cx="12992378" cy="1143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931B47-63A8-4CD0-A303-FAF9D7F18055}"/>
                </a:ext>
              </a:extLst>
            </p:cNvPr>
            <p:cNvSpPr txBox="1"/>
            <p:nvPr/>
          </p:nvSpPr>
          <p:spPr>
            <a:xfrm>
              <a:off x="2111507" y="584046"/>
              <a:ext cx="11582655" cy="5923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8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압축을 풀어준 다음에</a:t>
              </a:r>
              <a:r>
                <a:rPr lang="en-US" altLang="ko-KR" sz="28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… </a:t>
              </a:r>
              <a:r>
                <a:rPr lang="ko-KR" altLang="en-US" sz="280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유니티 프로젝트에 드래그 앤 드롭</a:t>
              </a:r>
              <a:endPara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A6EAD92-F8A3-4F90-B66D-FAAFA81F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784" y="308741"/>
              <a:ext cx="1114425" cy="1143000"/>
            </a:xfrm>
            <a:prstGeom prst="rect">
              <a:avLst/>
            </a:prstGeom>
          </p:spPr>
        </p:pic>
      </p:grpSp>
      <p:pic>
        <p:nvPicPr>
          <p:cNvPr id="8" name="그림 7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FE5065D9-D90D-414E-905C-CE1F5439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5" y="1250122"/>
            <a:ext cx="10871200" cy="54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0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빌드 준비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4" y="1832787"/>
            <a:ext cx="80319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우리는 </a:t>
            </a:r>
            <a:r>
              <a:rPr lang="ko-KR" altLang="en-US" sz="24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모바일에서 동작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게임을 만들겁니다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미리 세팅을 마쳐두도록 하겠습니다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49E0C7D-E71A-4DC5-A790-802CFC81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4" y="2930124"/>
            <a:ext cx="3429000" cy="3571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6C18CB-CF16-41A3-AF12-5B1B779AD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62" y="1688055"/>
            <a:ext cx="5077458" cy="4813944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3D431AB-F5F9-4A25-97C3-B9B62FDE7631}"/>
              </a:ext>
            </a:extLst>
          </p:cNvPr>
          <p:cNvSpPr/>
          <p:nvPr/>
        </p:nvSpPr>
        <p:spPr>
          <a:xfrm>
            <a:off x="5127308" y="3881667"/>
            <a:ext cx="640080" cy="14624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E0AE7D-D671-416B-9EF6-6DD90CDD7992}"/>
              </a:ext>
            </a:extLst>
          </p:cNvPr>
          <p:cNvSpPr txBox="1"/>
          <p:nvPr/>
        </p:nvSpPr>
        <p:spPr>
          <a:xfrm>
            <a:off x="8603931" y="4129662"/>
            <a:ext cx="3090229" cy="278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Install with Unity Hub </a:t>
            </a:r>
            <a:r>
              <a:rPr lang="ko-KR" altLang="en-US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ko-KR" altLang="en-US" sz="1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3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빌드 준비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5" y="1719288"/>
            <a:ext cx="103270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설치하는 동안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에디터의 </a:t>
            </a:r>
            <a:r>
              <a:rPr lang="ko-KR" altLang="en-US" sz="24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크기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모바일에 맞춰서 미리 조정해둡시다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FF681-5F88-4B38-8DD8-F06DC37A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2337311"/>
            <a:ext cx="5341849" cy="4469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9DEE69-15AB-48EF-9963-99BB5EFC23AD}"/>
              </a:ext>
            </a:extLst>
          </p:cNvPr>
          <p:cNvSpPr/>
          <p:nvPr/>
        </p:nvSpPr>
        <p:spPr>
          <a:xfrm>
            <a:off x="559433" y="2337310"/>
            <a:ext cx="5341848" cy="2793489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7FC8F6-B3AD-4560-8A1A-2B74269FA2D6}"/>
              </a:ext>
            </a:extLst>
          </p:cNvPr>
          <p:cNvSpPr/>
          <p:nvPr/>
        </p:nvSpPr>
        <p:spPr>
          <a:xfrm>
            <a:off x="559433" y="5547360"/>
            <a:ext cx="5341848" cy="125904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1D25D-85C1-47B1-A2DF-E701FCB6146C}"/>
              </a:ext>
            </a:extLst>
          </p:cNvPr>
          <p:cNvSpPr txBox="1"/>
          <p:nvPr/>
        </p:nvSpPr>
        <p:spPr>
          <a:xfrm>
            <a:off x="645794" y="2463952"/>
            <a:ext cx="52554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 폰 해상도 구글링한 다음 그대로 입력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BF0CA1-2278-474A-BE93-5A94BBE1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1" y="2335741"/>
            <a:ext cx="3664316" cy="44690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41FE68-977C-40C5-953A-4D1CE12CA77A}"/>
              </a:ext>
            </a:extLst>
          </p:cNvPr>
          <p:cNvCxnSpPr>
            <a:cxnSpLocks/>
          </p:cNvCxnSpPr>
          <p:nvPr/>
        </p:nvCxnSpPr>
        <p:spPr>
          <a:xfrm>
            <a:off x="3230880" y="5374640"/>
            <a:ext cx="5476240" cy="5689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07D4B1-675D-4EAE-B705-129520DD93AA}"/>
              </a:ext>
            </a:extLst>
          </p:cNvPr>
          <p:cNvSpPr txBox="1"/>
          <p:nvPr/>
        </p:nvSpPr>
        <p:spPr>
          <a:xfrm>
            <a:off x="6522721" y="3296265"/>
            <a:ext cx="13984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(Vsync </a:t>
            </a:r>
            <a:r>
              <a:rPr lang="ko-KR" altLang="en-US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3C07C3-8BBB-4808-97FC-9C8A08870237}"/>
              </a:ext>
            </a:extLst>
          </p:cNvPr>
          <p:cNvCxnSpPr>
            <a:cxnSpLocks/>
          </p:cNvCxnSpPr>
          <p:nvPr/>
        </p:nvCxnSpPr>
        <p:spPr>
          <a:xfrm flipV="1">
            <a:off x="6791636" y="3134847"/>
            <a:ext cx="430323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8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빌드 준비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4" y="1832787"/>
            <a:ext cx="109975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File-Build Settings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연 다음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Switch Platform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눌러줍시다 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C18CB-CF16-41A3-AF12-5B1B779A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2326570"/>
            <a:ext cx="4672967" cy="443044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3D431AB-F5F9-4A25-97C3-B9B62FDE7631}"/>
              </a:ext>
            </a:extLst>
          </p:cNvPr>
          <p:cNvSpPr/>
          <p:nvPr/>
        </p:nvSpPr>
        <p:spPr>
          <a:xfrm>
            <a:off x="5619591" y="3810547"/>
            <a:ext cx="640080" cy="146249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C6C57-ADD2-4414-AE47-BE1BC2CD3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035" y="2298990"/>
            <a:ext cx="4657726" cy="4458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4CE87D-0C31-40DA-924C-E1E0C6654ABC}"/>
              </a:ext>
            </a:extLst>
          </p:cNvPr>
          <p:cNvSpPr txBox="1"/>
          <p:nvPr/>
        </p:nvSpPr>
        <p:spPr>
          <a:xfrm>
            <a:off x="6853555" y="3035777"/>
            <a:ext cx="37026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화면이 그대로라면 유니티를 재부팅</a:t>
            </a:r>
            <a:endParaRPr lang="ko-KR" altLang="en-US" sz="14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366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빌드준비 끝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610607"/>
            <a:ext cx="989489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조금 지루하셨죠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이제부터 진짜로 뭔가를 만들어보자구요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50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저장하기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86D903-A006-4712-8392-D645DE67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" y="1758057"/>
            <a:ext cx="3868211" cy="40723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8EFDFB-2303-46F9-B018-2444F076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982" y="1758057"/>
            <a:ext cx="6497871" cy="40723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4AA463-A696-4C6D-AC1B-13E60CE08A2D}"/>
              </a:ext>
            </a:extLst>
          </p:cNvPr>
          <p:cNvSpPr txBox="1"/>
          <p:nvPr/>
        </p:nvSpPr>
        <p:spPr>
          <a:xfrm>
            <a:off x="3507104" y="6067999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항상 컨트롤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S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생활화합시다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33DCD1-B71E-4559-A903-3F6FE755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18" y="1811267"/>
            <a:ext cx="5426226" cy="26138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020CC5-41A7-497C-8709-BC6DEB384C7A}"/>
              </a:ext>
            </a:extLst>
          </p:cNvPr>
          <p:cNvSpPr/>
          <p:nvPr/>
        </p:nvSpPr>
        <p:spPr>
          <a:xfrm>
            <a:off x="6319777" y="2048719"/>
            <a:ext cx="1736203" cy="2222339"/>
          </a:xfrm>
          <a:prstGeom prst="rect">
            <a:avLst/>
          </a:prstGeom>
          <a:noFill/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50C4DE-D162-495C-9DB5-76255EA89D60}"/>
              </a:ext>
            </a:extLst>
          </p:cNvPr>
          <p:cNvCxnSpPr>
            <a:cxnSpLocks/>
          </p:cNvCxnSpPr>
          <p:nvPr/>
        </p:nvCxnSpPr>
        <p:spPr>
          <a:xfrm>
            <a:off x="8055980" y="3148958"/>
            <a:ext cx="1504580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A05198E-9EBC-4447-A76A-662A7E0BBB0D}"/>
              </a:ext>
            </a:extLst>
          </p:cNvPr>
          <p:cNvSpPr txBox="1"/>
          <p:nvPr/>
        </p:nvSpPr>
        <p:spPr>
          <a:xfrm>
            <a:off x="9688010" y="2801734"/>
            <a:ext cx="186352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저장한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90BFB-9B05-4DEA-90D2-12625E43A2A0}"/>
              </a:ext>
            </a:extLst>
          </p:cNvPr>
          <p:cNvSpPr txBox="1"/>
          <p:nvPr/>
        </p:nvSpPr>
        <p:spPr>
          <a:xfrm>
            <a:off x="728749" y="4662572"/>
            <a:ext cx="1042176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(Scene)</a:t>
            </a: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하나의 씬 파일에 우리가 만들어가는 게임 장면들이 저장됨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쉽게 말해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우리가 지금 에디터에서 작업하는 내용들이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관리되는 것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배치한 오브젝트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오브젝트의 속성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UI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등등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696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7874BC-073A-4F1D-9568-117A69CB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143"/>
            <a:ext cx="11879263" cy="470839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룰렛 리소스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3CEED04-9E1E-49E3-9578-54C031CCF8BE}"/>
              </a:ext>
            </a:extLst>
          </p:cNvPr>
          <p:cNvCxnSpPr>
            <a:cxnSpLocks/>
          </p:cNvCxnSpPr>
          <p:nvPr/>
        </p:nvCxnSpPr>
        <p:spPr>
          <a:xfrm flipV="1">
            <a:off x="2326640" y="4380917"/>
            <a:ext cx="2696773" cy="176588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2FFE77-C3DD-4B14-8EA5-7CD08B96A1BE}"/>
              </a:ext>
            </a:extLst>
          </p:cNvPr>
          <p:cNvSpPr txBox="1"/>
          <p:nvPr/>
        </p:nvSpPr>
        <p:spPr>
          <a:xfrm>
            <a:off x="4687570" y="4802194"/>
            <a:ext cx="28128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드래그 앤 드롭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8D2C4-1B02-4E0A-A3F2-584E885983FF}"/>
              </a:ext>
            </a:extLst>
          </p:cNvPr>
          <p:cNvSpPr txBox="1"/>
          <p:nvPr/>
        </p:nvSpPr>
        <p:spPr>
          <a:xfrm>
            <a:off x="6427588" y="2930858"/>
            <a:ext cx="33182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XYZ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전부 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647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복습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지난 내용 복습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59433" y="2383407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지난 스터디에서는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4" y="3241570"/>
            <a:ext cx="8541045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개발환경 구축 및 에디터 조작방법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C#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문법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Start(), Update(),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프레임 개념</a:t>
            </a: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룰렛 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8D2C4-1B02-4E0A-A3F2-584E885983FF}"/>
              </a:ext>
            </a:extLst>
          </p:cNvPr>
          <p:cNvSpPr txBox="1"/>
          <p:nvPr/>
        </p:nvSpPr>
        <p:spPr>
          <a:xfrm>
            <a:off x="2361365" y="5581667"/>
            <a:ext cx="62929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RouletteController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생성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FC1D34-7666-4C5B-A598-AD900857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9" y="5044674"/>
            <a:ext cx="1323975" cy="145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AB798-86FA-43D2-A4BE-796A4889A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18" y="1795864"/>
            <a:ext cx="11879263" cy="27978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B622FB-87F9-43E2-A07F-016C3991AB20}"/>
              </a:ext>
            </a:extLst>
          </p:cNvPr>
          <p:cNvSpPr txBox="1"/>
          <p:nvPr/>
        </p:nvSpPr>
        <p:spPr>
          <a:xfrm>
            <a:off x="2361365" y="2989382"/>
            <a:ext cx="629298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 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 생성 후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안에서 우클릭 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Create – C# script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10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룰렛 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3DF736-4E9D-4498-A895-756399CD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20" y="1607680"/>
            <a:ext cx="7941429" cy="51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2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5ED5B6-C72C-4BAD-9414-FC0D68BC6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9"/>
          <a:stretch/>
        </p:blipFill>
        <p:spPr>
          <a:xfrm>
            <a:off x="0" y="567159"/>
            <a:ext cx="11879263" cy="603947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C9382F5-E560-4BDD-9096-CB2458E1A66F}"/>
              </a:ext>
            </a:extLst>
          </p:cNvPr>
          <p:cNvCxnSpPr>
            <a:cxnSpLocks/>
          </p:cNvCxnSpPr>
          <p:nvPr/>
        </p:nvCxnSpPr>
        <p:spPr>
          <a:xfrm flipV="1">
            <a:off x="1250195" y="1581521"/>
            <a:ext cx="0" cy="321582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423510" y="2958604"/>
            <a:ext cx="28128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드래그 앤 드롭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24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864345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돌아갑니다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…!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근데 멈추지를 않네요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배경화면도 좀 별로고요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2F452B4B-D505-435D-95AD-2B2842F5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6" y="319640"/>
            <a:ext cx="109442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50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배경색 바꾸기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FA137A-BC01-4309-A7EC-B30E3889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2" y="1643605"/>
            <a:ext cx="3454712" cy="49547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5926CB-8D79-462B-B81E-5F68B5AB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22" y="1643605"/>
            <a:ext cx="5262057" cy="495478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D9173C9-6571-4B03-B5F1-E66CCD20533A}"/>
              </a:ext>
            </a:extLst>
          </p:cNvPr>
          <p:cNvSpPr/>
          <p:nvPr/>
        </p:nvSpPr>
        <p:spPr>
          <a:xfrm>
            <a:off x="4592970" y="3136739"/>
            <a:ext cx="806187" cy="180565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02CC53-B3EC-407C-85B6-C58DE5E29839}"/>
              </a:ext>
            </a:extLst>
          </p:cNvPr>
          <p:cNvSpPr/>
          <p:nvPr/>
        </p:nvSpPr>
        <p:spPr>
          <a:xfrm>
            <a:off x="8495817" y="2054925"/>
            <a:ext cx="2934314" cy="3063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6746CA-0E09-4FBF-A06B-3F7695038442}"/>
              </a:ext>
            </a:extLst>
          </p:cNvPr>
          <p:cNvSpPr txBox="1"/>
          <p:nvPr/>
        </p:nvSpPr>
        <p:spPr>
          <a:xfrm>
            <a:off x="3903844" y="5268410"/>
            <a:ext cx="21844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클릭하고 인스펙터 확인</a:t>
            </a:r>
            <a:r>
              <a:rPr lang="en-US" altLang="ko-KR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D1044-C28C-4ACF-9234-72C58BFFD984}"/>
              </a:ext>
            </a:extLst>
          </p:cNvPr>
          <p:cNvSpPr txBox="1"/>
          <p:nvPr/>
        </p:nvSpPr>
        <p:spPr>
          <a:xfrm>
            <a:off x="8707338" y="2495556"/>
            <a:ext cx="21844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색으로 바꾸기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700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룰렛 스크립트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B247FB-2020-4F46-8345-C394CE6E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20" y="1620456"/>
            <a:ext cx="7460110" cy="5018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596841" y="5851397"/>
            <a:ext cx="172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&lt;-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마지막 줄 추가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1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1506936" y="6125794"/>
            <a:ext cx="88653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👏 코드 몇 줄로 꽤 그럴듯한 룰렛을 만들어냈어요</a:t>
            </a:r>
            <a:r>
              <a:rPr lang="en-US" altLang="ko-KR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!! </a:t>
            </a:r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👏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92905291-EE3F-4A07-BAF0-74E3BCA5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" y="319639"/>
            <a:ext cx="109442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2503901"/>
            <a:ext cx="9894893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✔</a:t>
            </a:r>
            <a:endParaRPr lang="en-US" altLang="ko-KR" sz="96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4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장까지 따라오느라 고생하셨어요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나올 모바일 빌드는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해오시면 됩니다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98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720825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 빌드하기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SDK/JDK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882B0B-EBF1-49E6-A6D5-823A256C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48" t="12801" r="18343" b="42038"/>
          <a:stretch/>
        </p:blipFill>
        <p:spPr>
          <a:xfrm>
            <a:off x="559433" y="1589978"/>
            <a:ext cx="7484882" cy="30176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927E74-2579-43E9-8B62-D27886413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33" y="4720795"/>
            <a:ext cx="6334125" cy="198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73DB82-1FB6-4B04-80B3-CAC30DB5A919}"/>
              </a:ext>
            </a:extLst>
          </p:cNvPr>
          <p:cNvSpPr txBox="1"/>
          <p:nvPr/>
        </p:nvSpPr>
        <p:spPr>
          <a:xfrm>
            <a:off x="8457334" y="2798349"/>
            <a:ext cx="32036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Hub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실행한 다음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모듈 추가 클릭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502D6-86E0-422A-8CBB-1E7B5EDE3349}"/>
              </a:ext>
            </a:extLst>
          </p:cNvPr>
          <p:cNvSpPr txBox="1"/>
          <p:nvPr/>
        </p:nvSpPr>
        <p:spPr>
          <a:xfrm>
            <a:off x="7390343" y="5526729"/>
            <a:ext cx="38729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SDK / NDK / JDK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 후 설치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6762E-8F1E-493E-BB52-A96AE20062DE}"/>
              </a:ext>
            </a:extLst>
          </p:cNvPr>
          <p:cNvSpPr txBox="1"/>
          <p:nvPr/>
        </p:nvSpPr>
        <p:spPr>
          <a:xfrm>
            <a:off x="8457334" y="2521350"/>
            <a:ext cx="320362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r>
              <a:rPr lang="ko-KR" altLang="en-US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잠시 꺼두고</a:t>
            </a:r>
            <a:r>
              <a:rPr lang="en-US" altLang="ko-KR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0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ACEF10-CA06-47A6-9A46-C0928F9AA466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38FE6-9E5C-4614-81D9-3ED3F3DA1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/>
          <a:stretch/>
        </p:blipFill>
        <p:spPr>
          <a:xfrm>
            <a:off x="0" y="353028"/>
            <a:ext cx="11853172" cy="61344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ACC2FC6-97B8-42A3-BC58-BA41ACBD9A28}"/>
              </a:ext>
            </a:extLst>
          </p:cNvPr>
          <p:cNvSpPr/>
          <p:nvPr/>
        </p:nvSpPr>
        <p:spPr>
          <a:xfrm>
            <a:off x="26091" y="771207"/>
            <a:ext cx="2346719" cy="334385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752311-B204-4761-B06A-BA1ED647A656}"/>
              </a:ext>
            </a:extLst>
          </p:cNvPr>
          <p:cNvSpPr txBox="1"/>
          <p:nvPr/>
        </p:nvSpPr>
        <p:spPr>
          <a:xfrm>
            <a:off x="378574" y="2252317"/>
            <a:ext cx="16417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</a:t>
            </a:r>
            <a:b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1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씬에 있는 오브젝트 표시</a:t>
            </a:r>
            <a:r>
              <a:rPr lang="en-US" altLang="ko-KR" sz="1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E6ECE6-A02C-4B8F-A674-CCEDD471F0FE}"/>
              </a:ext>
            </a:extLst>
          </p:cNvPr>
          <p:cNvSpPr/>
          <p:nvPr/>
        </p:nvSpPr>
        <p:spPr>
          <a:xfrm>
            <a:off x="9497026" y="771207"/>
            <a:ext cx="2346719" cy="550704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0BBA39-F000-465E-896C-063F1A5D7539}"/>
              </a:ext>
            </a:extLst>
          </p:cNvPr>
          <p:cNvSpPr txBox="1"/>
          <p:nvPr/>
        </p:nvSpPr>
        <p:spPr>
          <a:xfrm>
            <a:off x="9523117" y="2867870"/>
            <a:ext cx="23467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인스펙터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선택한 오브젝트의 상세정보 표시</a:t>
            </a:r>
            <a:r>
              <a:rPr lang="en-US" altLang="ko-KR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B29FF-30E7-404A-88B1-5842604BFD7B}"/>
              </a:ext>
            </a:extLst>
          </p:cNvPr>
          <p:cNvSpPr txBox="1"/>
          <p:nvPr/>
        </p:nvSpPr>
        <p:spPr>
          <a:xfrm>
            <a:off x="4753226" y="2328886"/>
            <a:ext cx="23467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구성하는 메인 화면</a:t>
            </a:r>
            <a:r>
              <a:rPr lang="en-US" altLang="ko-KR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2BE115-2198-4364-BBF3-49D35B5A774E}"/>
              </a:ext>
            </a:extLst>
          </p:cNvPr>
          <p:cNvSpPr/>
          <p:nvPr/>
        </p:nvSpPr>
        <p:spPr>
          <a:xfrm>
            <a:off x="2361916" y="771207"/>
            <a:ext cx="7109019" cy="334385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9268CE-5C51-430F-8A59-237F2DA3B12A}"/>
              </a:ext>
            </a:extLst>
          </p:cNvPr>
          <p:cNvSpPr/>
          <p:nvPr/>
        </p:nvSpPr>
        <p:spPr>
          <a:xfrm>
            <a:off x="26092" y="4115060"/>
            <a:ext cx="9444844" cy="21587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EB77FA-55E4-4251-973C-D33087B82A2B}"/>
              </a:ext>
            </a:extLst>
          </p:cNvPr>
          <p:cNvSpPr txBox="1"/>
          <p:nvPr/>
        </p:nvSpPr>
        <p:spPr>
          <a:xfrm>
            <a:off x="3592912" y="5063712"/>
            <a:ext cx="234671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창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게임에서 사용하는 리소스 관리</a:t>
            </a:r>
            <a:r>
              <a:rPr lang="en-US" altLang="ko-KR" sz="1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72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555926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 빌드하기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SDK JDK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BE0F8-7C93-4860-9DC9-7FA022824317}"/>
              </a:ext>
            </a:extLst>
          </p:cNvPr>
          <p:cNvSpPr txBox="1"/>
          <p:nvPr/>
        </p:nvSpPr>
        <p:spPr>
          <a:xfrm>
            <a:off x="7487358" y="5040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전부 체크표시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DE4DFB-5DA9-4808-A8BE-601DAACE5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1614792"/>
            <a:ext cx="6017563" cy="5060376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FAF06B-5025-48F7-ADCA-D20F21B2420B}"/>
              </a:ext>
            </a:extLst>
          </p:cNvPr>
          <p:cNvCxnSpPr>
            <a:cxnSpLocks/>
          </p:cNvCxnSpPr>
          <p:nvPr/>
        </p:nvCxnSpPr>
        <p:spPr>
          <a:xfrm flipH="1">
            <a:off x="4554351" y="4586017"/>
            <a:ext cx="23632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D5A6DD-7724-4179-92BD-CAEF173875C6}"/>
              </a:ext>
            </a:extLst>
          </p:cNvPr>
          <p:cNvCxnSpPr>
            <a:cxnSpLocks/>
          </p:cNvCxnSpPr>
          <p:nvPr/>
        </p:nvCxnSpPr>
        <p:spPr>
          <a:xfrm flipH="1">
            <a:off x="5178287" y="5271817"/>
            <a:ext cx="1739348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83C739-0F16-4A86-98A8-38D5C313C226}"/>
              </a:ext>
            </a:extLst>
          </p:cNvPr>
          <p:cNvCxnSpPr>
            <a:cxnSpLocks/>
          </p:cNvCxnSpPr>
          <p:nvPr/>
        </p:nvCxnSpPr>
        <p:spPr>
          <a:xfrm flipH="1">
            <a:off x="4554351" y="5927799"/>
            <a:ext cx="2363284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A17D25-F08E-461D-9894-0944AB2DA8A2}"/>
              </a:ext>
            </a:extLst>
          </p:cNvPr>
          <p:cNvSpPr txBox="1"/>
          <p:nvPr/>
        </p:nvSpPr>
        <p:spPr>
          <a:xfrm>
            <a:off x="7487359" y="2298321"/>
            <a:ext cx="3320072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켜고</a:t>
            </a: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 메뉴의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Edit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Preferences</a:t>
            </a: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External Tools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947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 빌드하기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95B87-5565-46D5-9295-CBB08C06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1621409"/>
            <a:ext cx="5286690" cy="505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5FCAA-CE17-40D7-AFDA-262C2895535D}"/>
              </a:ext>
            </a:extLst>
          </p:cNvPr>
          <p:cNvSpPr txBox="1"/>
          <p:nvPr/>
        </p:nvSpPr>
        <p:spPr>
          <a:xfrm>
            <a:off x="6564307" y="2591045"/>
            <a:ext cx="486505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 Open Scenes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 현재 씬을 빌드에 포함시키기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체크된 씬만 빌드에 포함되게 됩니다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740D93-4AE0-4976-BC8F-F414AAEE27CF}"/>
              </a:ext>
            </a:extLst>
          </p:cNvPr>
          <p:cNvCxnSpPr>
            <a:cxnSpLocks/>
          </p:cNvCxnSpPr>
          <p:nvPr/>
        </p:nvCxnSpPr>
        <p:spPr>
          <a:xfrm flipH="1">
            <a:off x="5836658" y="3052710"/>
            <a:ext cx="4415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482D18-7A25-4A89-A0D0-83AB64E7E4AB}"/>
              </a:ext>
            </a:extLst>
          </p:cNvPr>
          <p:cNvSpPr txBox="1"/>
          <p:nvPr/>
        </p:nvSpPr>
        <p:spPr>
          <a:xfrm>
            <a:off x="6057455" y="6179083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Player Settings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D8954B-CE60-40C6-8E3F-F4FB5147CC50}"/>
              </a:ext>
            </a:extLst>
          </p:cNvPr>
          <p:cNvSpPr/>
          <p:nvPr/>
        </p:nvSpPr>
        <p:spPr>
          <a:xfrm>
            <a:off x="630017" y="6297105"/>
            <a:ext cx="1029101" cy="343647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15E766-877B-4CEF-88AA-3BFC4DA80D45}"/>
              </a:ext>
            </a:extLst>
          </p:cNvPr>
          <p:cNvCxnSpPr>
            <a:cxnSpLocks/>
          </p:cNvCxnSpPr>
          <p:nvPr/>
        </p:nvCxnSpPr>
        <p:spPr>
          <a:xfrm>
            <a:off x="1659118" y="6409916"/>
            <a:ext cx="386654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644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 빌드하기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D28A1-BE99-4C63-9040-FAE0BCD34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3" t="12801" r="19217" b="14566"/>
          <a:stretch/>
        </p:blipFill>
        <p:spPr>
          <a:xfrm>
            <a:off x="263950" y="1623518"/>
            <a:ext cx="7616858" cy="5060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5BE0F8-7C93-4860-9DC9-7FA022824317}"/>
              </a:ext>
            </a:extLst>
          </p:cNvPr>
          <p:cNvSpPr txBox="1"/>
          <p:nvPr/>
        </p:nvSpPr>
        <p:spPr>
          <a:xfrm>
            <a:off x="8093645" y="2200972"/>
            <a:ext cx="48650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Company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 지정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아무렇게나 지어주세요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FAF06B-5025-48F7-ADCA-D20F21B2420B}"/>
              </a:ext>
            </a:extLst>
          </p:cNvPr>
          <p:cNvCxnSpPr>
            <a:cxnSpLocks/>
          </p:cNvCxnSpPr>
          <p:nvPr/>
        </p:nvCxnSpPr>
        <p:spPr>
          <a:xfrm flipH="1">
            <a:off x="7136091" y="2346964"/>
            <a:ext cx="63159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26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 빌드하기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안드로이드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95B87-5565-46D5-9295-CBB08C06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1621409"/>
            <a:ext cx="5286690" cy="5058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482D18-7A25-4A89-A0D0-83AB64E7E4AB}"/>
              </a:ext>
            </a:extLst>
          </p:cNvPr>
          <p:cNvSpPr txBox="1"/>
          <p:nvPr/>
        </p:nvSpPr>
        <p:spPr>
          <a:xfrm>
            <a:off x="6057455" y="6179083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Build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(apk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저장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D8954B-CE60-40C6-8E3F-F4FB5147CC50}"/>
              </a:ext>
            </a:extLst>
          </p:cNvPr>
          <p:cNvSpPr/>
          <p:nvPr/>
        </p:nvSpPr>
        <p:spPr>
          <a:xfrm>
            <a:off x="3816612" y="6297105"/>
            <a:ext cx="1029101" cy="343647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15E766-877B-4CEF-88AA-3BFC4DA80D45}"/>
              </a:ext>
            </a:extLst>
          </p:cNvPr>
          <p:cNvCxnSpPr>
            <a:cxnSpLocks/>
          </p:cNvCxnSpPr>
          <p:nvPr/>
        </p:nvCxnSpPr>
        <p:spPr>
          <a:xfrm>
            <a:off x="4951379" y="6409916"/>
            <a:ext cx="57428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011765C-7DEC-4D0A-A9A5-28F5C4085F27}"/>
              </a:ext>
            </a:extLst>
          </p:cNvPr>
          <p:cNvSpPr txBox="1"/>
          <p:nvPr/>
        </p:nvSpPr>
        <p:spPr>
          <a:xfrm>
            <a:off x="6057455" y="3689180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과정을 다 끝냈다면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25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모바일에 빌드하기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82D18-7A25-4A89-A0D0-83AB64E7E4AB}"/>
              </a:ext>
            </a:extLst>
          </p:cNvPr>
          <p:cNvSpPr txBox="1"/>
          <p:nvPr/>
        </p:nvSpPr>
        <p:spPr>
          <a:xfrm>
            <a:off x="559433" y="1911487"/>
            <a:ext cx="764098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apk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핸드폰으로 보낸다음 설치하면 설치 끝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14B7F-1187-4813-B716-F23E791DE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994990"/>
            <a:ext cx="5038927" cy="1917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2DB0CB-E283-42A0-A183-AB68010248BE}"/>
              </a:ext>
            </a:extLst>
          </p:cNvPr>
          <p:cNvSpPr txBox="1"/>
          <p:nvPr/>
        </p:nvSpPr>
        <p:spPr>
          <a:xfrm>
            <a:off x="559433" y="6317333"/>
            <a:ext cx="94016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확인되지 않은 출처의 앱이라면서 설치가 안될 경우 허용 설정 해주시면 됩니다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4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55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배포 성공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2503901"/>
            <a:ext cx="9894893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🎉</a:t>
            </a:r>
            <a:endParaRPr lang="en-US" altLang="ko-KR" sz="96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4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앱을 배포한 것을 축하드려요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!!</a:t>
            </a:r>
          </a:p>
          <a:p>
            <a:pPr algn="ctr"/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원래 배포가 가장 어렵고 험난한 과정인만큼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여기까지 잘 따라오셨다면 정말 훌륭하신거에요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3866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리뷰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2503901"/>
            <a:ext cx="9894893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❗</a:t>
            </a:r>
            <a:endParaRPr lang="en-US" altLang="ko-KR" sz="96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4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지금까지 우리는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개의 오브젝트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개의 스크립트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적용해보았어요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028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리뷰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902DDC-52D7-4EF8-9063-3BEF7AD3FF3D}"/>
              </a:ext>
            </a:extLst>
          </p:cNvPr>
          <p:cNvGrpSpPr/>
          <p:nvPr/>
        </p:nvGrpSpPr>
        <p:grpSpPr>
          <a:xfrm>
            <a:off x="181243" y="2973915"/>
            <a:ext cx="3465402" cy="2477122"/>
            <a:chOff x="149684" y="2097800"/>
            <a:chExt cx="3465402" cy="247712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FC7C0BD-E55B-478F-9FD8-54897DBA4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72" y="2097800"/>
              <a:ext cx="1936779" cy="193677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E62518-66CC-424C-B360-5F33D24F7850}"/>
                </a:ext>
              </a:extLst>
            </p:cNvPr>
            <p:cNvSpPr txBox="1"/>
            <p:nvPr/>
          </p:nvSpPr>
          <p:spPr>
            <a:xfrm>
              <a:off x="149684" y="4205590"/>
              <a:ext cx="346540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씬에 배치된 룰렛 </a:t>
              </a:r>
              <a:r>
                <a:rPr lang="en-US" altLang="ko-KR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몸통</a:t>
              </a:r>
              <a:r>
                <a:rPr lang="en-US" altLang="ko-KR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24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89E026C-4CEC-4C99-8694-9B564381E8DE}"/>
              </a:ext>
            </a:extLst>
          </p:cNvPr>
          <p:cNvGrpSpPr/>
          <p:nvPr/>
        </p:nvGrpSpPr>
        <p:grpSpPr>
          <a:xfrm>
            <a:off x="3789304" y="3119478"/>
            <a:ext cx="3116771" cy="2323495"/>
            <a:chOff x="57194" y="4634952"/>
            <a:chExt cx="3116771" cy="232349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C08205E-3B21-48D0-BA6F-97A1FEA2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617" y="4634952"/>
              <a:ext cx="1651926" cy="18382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9C9123-4373-47D7-BF1A-F7A7A2FDEB0D}"/>
                </a:ext>
              </a:extLst>
            </p:cNvPr>
            <p:cNvSpPr txBox="1"/>
            <p:nvPr/>
          </p:nvSpPr>
          <p:spPr>
            <a:xfrm>
              <a:off x="57194" y="6589115"/>
              <a:ext cx="311677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룰렛을 돌리는 스크립트</a:t>
              </a:r>
              <a:endParaRPr lang="en-US" altLang="ko-KR" sz="24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C997439-FA60-4267-89F9-6090A718C5E0}"/>
              </a:ext>
            </a:extLst>
          </p:cNvPr>
          <p:cNvSpPr txBox="1"/>
          <p:nvPr/>
        </p:nvSpPr>
        <p:spPr>
          <a:xfrm>
            <a:off x="3266928" y="3807761"/>
            <a:ext cx="816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7F0328-794B-48FE-B507-898BDE8B4506}"/>
              </a:ext>
            </a:extLst>
          </p:cNvPr>
          <p:cNvSpPr/>
          <p:nvPr/>
        </p:nvSpPr>
        <p:spPr>
          <a:xfrm>
            <a:off x="7048734" y="3119478"/>
            <a:ext cx="747233" cy="19767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90264A-A18A-4E40-B301-2B26DCBE2331}"/>
              </a:ext>
            </a:extLst>
          </p:cNvPr>
          <p:cNvGrpSpPr/>
          <p:nvPr/>
        </p:nvGrpSpPr>
        <p:grpSpPr>
          <a:xfrm>
            <a:off x="8788190" y="2419155"/>
            <a:ext cx="2198842" cy="3023818"/>
            <a:chOff x="8722190" y="2761082"/>
            <a:chExt cx="2198842" cy="302381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5F49AC6-6E36-48E0-8272-6F9977C8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8735935" y="3179570"/>
              <a:ext cx="1936779" cy="193677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0912AA0-A847-449E-B8CD-8DBA25AF6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12350" y="2761082"/>
              <a:ext cx="808682" cy="89988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2F91CB-6FD6-447F-91D0-855B389DEDF1}"/>
                </a:ext>
              </a:extLst>
            </p:cNvPr>
            <p:cNvSpPr txBox="1"/>
            <p:nvPr/>
          </p:nvSpPr>
          <p:spPr>
            <a:xfrm>
              <a:off x="8722190" y="5323235"/>
              <a:ext cx="2168165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돌아가는 룰렛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46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리뷰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2503901"/>
            <a:ext cx="9894893" cy="35086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❓</a:t>
            </a:r>
            <a:endParaRPr lang="en-US" altLang="ko-KR" sz="96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4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그런데 한 개가 아닌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개의 스크립트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서로 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정보를 주고받아야 한다면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어떻게 해야 할까요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557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리뷰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리뷰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D7F0328-794B-48FE-B507-898BDE8B4506}"/>
              </a:ext>
            </a:extLst>
          </p:cNvPr>
          <p:cNvSpPr/>
          <p:nvPr/>
        </p:nvSpPr>
        <p:spPr>
          <a:xfrm>
            <a:off x="7218417" y="3054448"/>
            <a:ext cx="747233" cy="197672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95721EB-0B4B-4E2F-A130-C03D067048E1}"/>
              </a:ext>
            </a:extLst>
          </p:cNvPr>
          <p:cNvGrpSpPr/>
          <p:nvPr/>
        </p:nvGrpSpPr>
        <p:grpSpPr>
          <a:xfrm>
            <a:off x="3062361" y="2186372"/>
            <a:ext cx="4017170" cy="1551113"/>
            <a:chOff x="3062361" y="2186372"/>
            <a:chExt cx="4017170" cy="15511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75E81C-09BE-49F0-8085-C880F6AC1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2361" y="2186372"/>
              <a:ext cx="1392836" cy="155111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5515B8-1D48-475A-9F50-28AF3BF5037A}"/>
                </a:ext>
              </a:extLst>
            </p:cNvPr>
            <p:cNvSpPr txBox="1"/>
            <p:nvPr/>
          </p:nvSpPr>
          <p:spPr>
            <a:xfrm>
              <a:off x="4719739" y="2604500"/>
              <a:ext cx="235979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스탯 스크립트</a:t>
              </a:r>
              <a:endPara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float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000" spc="-100">
                  <a:solidFill>
                    <a:schemeClr val="accen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speed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=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10.0f;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D2A9B50-B845-49E9-8A48-7C61B13813B9}"/>
              </a:ext>
            </a:extLst>
          </p:cNvPr>
          <p:cNvGrpSpPr/>
          <p:nvPr/>
        </p:nvGrpSpPr>
        <p:grpSpPr>
          <a:xfrm>
            <a:off x="3062361" y="4346625"/>
            <a:ext cx="4017170" cy="1617833"/>
            <a:chOff x="3062361" y="4346625"/>
            <a:chExt cx="4017170" cy="161783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44F328-BE69-4A71-B89F-AA9B3D62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2361" y="4346625"/>
              <a:ext cx="1392836" cy="1617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1AB397-874A-4981-B27B-3A55D01A1E2B}"/>
                </a:ext>
              </a:extLst>
            </p:cNvPr>
            <p:cNvSpPr txBox="1"/>
            <p:nvPr/>
          </p:nvSpPr>
          <p:spPr>
            <a:xfrm>
              <a:off x="4719739" y="4847764"/>
              <a:ext cx="235979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 스크립트</a:t>
              </a:r>
              <a:endPara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movePlayer(</a:t>
              </a:r>
              <a:r>
                <a:rPr lang="en-US" altLang="ko-KR" sz="2000" spc="-100">
                  <a:solidFill>
                    <a:schemeClr val="accent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speed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);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F5CBC99-0A3D-4309-B105-720495C78700}"/>
              </a:ext>
            </a:extLst>
          </p:cNvPr>
          <p:cNvCxnSpPr>
            <a:cxnSpLocks/>
          </p:cNvCxnSpPr>
          <p:nvPr/>
        </p:nvCxnSpPr>
        <p:spPr>
          <a:xfrm>
            <a:off x="5684363" y="3319103"/>
            <a:ext cx="678730" cy="17120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559432" y="6281196"/>
            <a:ext cx="92915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만들다보면 이렇게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써야 할때가 있을 수 있겠죠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99D5BB-5BE2-42BB-AA30-C6D1D6085E8B}"/>
              </a:ext>
            </a:extLst>
          </p:cNvPr>
          <p:cNvGrpSpPr/>
          <p:nvPr/>
        </p:nvGrpSpPr>
        <p:grpSpPr>
          <a:xfrm>
            <a:off x="7993004" y="2678205"/>
            <a:ext cx="3930976" cy="2803387"/>
            <a:chOff x="7993004" y="2678205"/>
            <a:chExt cx="3930976" cy="2803387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F10F2B1-7DD7-4322-8345-E97AB888B8B3}"/>
                </a:ext>
              </a:extLst>
            </p:cNvPr>
            <p:cNvGrpSpPr/>
            <p:nvPr/>
          </p:nvGrpSpPr>
          <p:grpSpPr>
            <a:xfrm>
              <a:off x="9016777" y="2678205"/>
              <a:ext cx="2403772" cy="2305163"/>
              <a:chOff x="9016777" y="2678205"/>
              <a:chExt cx="2403772" cy="2305163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689A9BE-CCC3-4835-A4E6-C02D75B9F354}"/>
                  </a:ext>
                </a:extLst>
              </p:cNvPr>
              <p:cNvGrpSpPr/>
              <p:nvPr/>
            </p:nvGrpSpPr>
            <p:grpSpPr>
              <a:xfrm>
                <a:off x="10053171" y="2678205"/>
                <a:ext cx="1367378" cy="752484"/>
                <a:chOff x="10053171" y="2678205"/>
                <a:chExt cx="1367378" cy="752484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B398DC83-8E91-45A9-9299-1A4C23CAD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53171" y="2678206"/>
                  <a:ext cx="675699" cy="752483"/>
                </a:xfrm>
                <a:prstGeom prst="rect">
                  <a:avLst/>
                </a:prstGeom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A8B23FA1-F174-49F1-95D9-79C9211961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72716" y="2678205"/>
                  <a:ext cx="647833" cy="752483"/>
                </a:xfrm>
                <a:prstGeom prst="rect">
                  <a:avLst/>
                </a:prstGeom>
              </p:spPr>
            </p:pic>
          </p:grp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55FF5DC2-91F5-49D6-9879-05A81E3B9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6777" y="3220053"/>
                <a:ext cx="1651948" cy="1763315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25A5C2-D624-4461-91FA-3DEA3FB3B43B}"/>
                </a:ext>
              </a:extLst>
            </p:cNvPr>
            <p:cNvSpPr txBox="1"/>
            <p:nvPr/>
          </p:nvSpPr>
          <p:spPr>
            <a:xfrm>
              <a:off x="7993004" y="5173815"/>
              <a:ext cx="39309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이동속도 스탯에 따라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움직이는 플레이어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676C6C2-1B09-4BAB-A527-BD341B2829B8}"/>
              </a:ext>
            </a:extLst>
          </p:cNvPr>
          <p:cNvSpPr txBox="1"/>
          <p:nvPr/>
        </p:nvSpPr>
        <p:spPr>
          <a:xfrm>
            <a:off x="2302322" y="3799054"/>
            <a:ext cx="8168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D31169A-341C-4BF0-A6DA-DF945F8B71BD}"/>
              </a:ext>
            </a:extLst>
          </p:cNvPr>
          <p:cNvGrpSpPr/>
          <p:nvPr/>
        </p:nvGrpSpPr>
        <p:grpSpPr>
          <a:xfrm>
            <a:off x="395788" y="3020365"/>
            <a:ext cx="1742889" cy="2153450"/>
            <a:chOff x="395788" y="3220052"/>
            <a:chExt cx="1742889" cy="215345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2E89ECA-4505-457C-A4C3-AEC38017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259" y="3220052"/>
              <a:ext cx="1651948" cy="1763315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329EDE-4A38-40A7-8F28-5E8F0E36AF0D}"/>
                </a:ext>
              </a:extLst>
            </p:cNvPr>
            <p:cNvSpPr txBox="1"/>
            <p:nvPr/>
          </p:nvSpPr>
          <p:spPr>
            <a:xfrm>
              <a:off x="395788" y="5065725"/>
              <a:ext cx="17428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플레이어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몸통</a:t>
              </a:r>
              <a:r>
                <a:rPr lang="en-US" altLang="ko-KR" sz="2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2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44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스크립트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59433" y="2383407"/>
            <a:ext cx="61430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게임에서 오브젝트를 움직이게 하는 대본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4" y="3241570"/>
            <a:ext cx="8541045" cy="18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캐릭터를 이동시키기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화면으로 전환시키기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데이터를 저장하기 등등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20579-A9BD-448E-AC16-1826DEC63199}"/>
              </a:ext>
            </a:extLst>
          </p:cNvPr>
          <p:cNvSpPr txBox="1"/>
          <p:nvPr/>
        </p:nvSpPr>
        <p:spPr>
          <a:xfrm>
            <a:off x="559433" y="5682789"/>
            <a:ext cx="61430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게임을 살아숨쉬게 만드는 장본인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06D20C-339A-42BB-AE98-029EA954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541" y="3123421"/>
            <a:ext cx="1969212" cy="227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20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2225526" y="2221939"/>
            <a:ext cx="8636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프로젝트에서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TestScene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새 씬을 만들어줍시다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89549C-B921-4EC3-B865-B7A9426B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0" y="1691874"/>
            <a:ext cx="952164" cy="13152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3340BF-381B-47E8-B9F0-62EB86B19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76" b="15501"/>
          <a:stretch/>
        </p:blipFill>
        <p:spPr>
          <a:xfrm>
            <a:off x="2318994" y="3244449"/>
            <a:ext cx="7513163" cy="3368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79656B-5824-434B-A04A-BAE3EFBFFD48}"/>
              </a:ext>
            </a:extLst>
          </p:cNvPr>
          <p:cNvSpPr txBox="1"/>
          <p:nvPr/>
        </p:nvSpPr>
        <p:spPr>
          <a:xfrm>
            <a:off x="3611266" y="4490634"/>
            <a:ext cx="523107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그럼 아무것도  없는 빈 씬이 생기겠죠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3696106" y="2155567"/>
            <a:ext cx="8636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 안에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만들어줍시다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2988466" y="6012554"/>
            <a:ext cx="8636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다음과 같은 코드를 입력해줍시다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401693-07BF-4A30-81FD-AEB6A6F5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4" y="1787167"/>
            <a:ext cx="2593492" cy="11676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D86559-F739-4A25-B024-E2EC062C4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66" y="3472455"/>
            <a:ext cx="5791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452808" y="5661883"/>
            <a:ext cx="111158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그다음 의도한대로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Console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메시지가 나타나게 하려면 어떻게 해야 할까요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971D9D-5E47-4449-A9A3-8492EED3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43" y="2677786"/>
            <a:ext cx="7431176" cy="22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204838" y="6317333"/>
            <a:ext cx="94936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아무 오브젝트나 생성 후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드래그 앤 드롭으로 붙여준다</a:t>
            </a:r>
            <a:endParaRPr lang="en-US" altLang="ko-KR" sz="24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63051-4923-4635-8192-E1E91EBFA8F2}"/>
              </a:ext>
            </a:extLst>
          </p:cNvPr>
          <p:cNvSpPr txBox="1"/>
          <p:nvPr/>
        </p:nvSpPr>
        <p:spPr>
          <a:xfrm>
            <a:off x="4527160" y="5845101"/>
            <a:ext cx="24935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정답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4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361A4D-F0AC-428F-9E0B-3633C0147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3" y="1838960"/>
            <a:ext cx="4914520" cy="369665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448A1E-8BE4-46BD-9E1F-B4F3216D53B8}"/>
              </a:ext>
            </a:extLst>
          </p:cNvPr>
          <p:cNvGrpSpPr/>
          <p:nvPr/>
        </p:nvGrpSpPr>
        <p:grpSpPr>
          <a:xfrm>
            <a:off x="7237889" y="1687495"/>
            <a:ext cx="2922111" cy="4342272"/>
            <a:chOff x="7471569" y="1594362"/>
            <a:chExt cx="2922111" cy="434227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9C78AB-9FE9-452E-A487-7FB857524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1569" y="1594362"/>
              <a:ext cx="2922111" cy="434227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64DDC5-0955-4A1A-9430-CD05F1F0F970}"/>
                </a:ext>
              </a:extLst>
            </p:cNvPr>
            <p:cNvSpPr/>
            <p:nvPr/>
          </p:nvSpPr>
          <p:spPr>
            <a:xfrm>
              <a:off x="7502049" y="5417676"/>
              <a:ext cx="2850991" cy="447745"/>
            </a:xfrm>
            <a:prstGeom prst="rect">
              <a:avLst/>
            </a:prstGeom>
            <a:noFill/>
            <a:ln w="3492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5633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오브젝트와 컴포넌트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559433" y="6071112"/>
            <a:ext cx="1104979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스크립트에 다음과 같은 코드를 적은 뒤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만든 오브젝트에 적용해줍시다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AB84A-846E-4889-AD99-9B914F8D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34" y="1737547"/>
            <a:ext cx="3705225" cy="3829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5C6526-602D-4B69-89E7-D7D83353A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29" y="2555081"/>
            <a:ext cx="6465073" cy="25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543234" y="5553652"/>
            <a:ext cx="87927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그러면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코드와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코드가 동시에 실행되겠죠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604F34-7B45-47F2-A489-DFD1B2C00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50" y="2409031"/>
            <a:ext cx="5586562" cy="25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9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50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7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543234" y="1916372"/>
            <a:ext cx="8792792" cy="40318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6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✅</a:t>
            </a:r>
            <a:endParaRPr lang="en-US" altLang="ko-KR" sz="6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이제 우리는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pPr algn="ctr"/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playerSpeed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변수를 참조하고 싶어요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서로 정보를 주고받을 방법이 없을까요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4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A42A116-C842-4A71-918A-6C3DBA507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4" y="1584960"/>
            <a:ext cx="3005957" cy="537218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735FF9-84C2-4737-9439-843AFF931747}"/>
              </a:ext>
            </a:extLst>
          </p:cNvPr>
          <p:cNvSpPr/>
          <p:nvPr/>
        </p:nvSpPr>
        <p:spPr>
          <a:xfrm>
            <a:off x="388676" y="1567954"/>
            <a:ext cx="2927666" cy="5351006"/>
          </a:xfrm>
          <a:prstGeom prst="rect">
            <a:avLst/>
          </a:prstGeom>
          <a:solidFill>
            <a:schemeClr val="tx1">
              <a:alpha val="2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3790500" y="2227544"/>
            <a:ext cx="7755069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유니티에서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오브젝트를 동작시키는 기능들을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단위로 불러요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4CB6FB-E318-4742-8C84-66A82819A948}"/>
              </a:ext>
            </a:extLst>
          </p:cNvPr>
          <p:cNvSpPr/>
          <p:nvPr/>
        </p:nvSpPr>
        <p:spPr>
          <a:xfrm>
            <a:off x="374334" y="2353955"/>
            <a:ext cx="2927666" cy="8870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9788C-8332-40DE-8043-46712359B59D}"/>
              </a:ext>
            </a:extLst>
          </p:cNvPr>
          <p:cNvSpPr/>
          <p:nvPr/>
        </p:nvSpPr>
        <p:spPr>
          <a:xfrm>
            <a:off x="374334" y="3241040"/>
            <a:ext cx="2927666" cy="229615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B775E-059A-42FE-9E93-1EA7BCDE89EF}"/>
              </a:ext>
            </a:extLst>
          </p:cNvPr>
          <p:cNvSpPr/>
          <p:nvPr/>
        </p:nvSpPr>
        <p:spPr>
          <a:xfrm>
            <a:off x="374334" y="5537199"/>
            <a:ext cx="2927666" cy="70997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F008C9-5958-499B-AF73-C133FC662491}"/>
              </a:ext>
            </a:extLst>
          </p:cNvPr>
          <p:cNvSpPr/>
          <p:nvPr/>
        </p:nvSpPr>
        <p:spPr>
          <a:xfrm>
            <a:off x="374334" y="6247174"/>
            <a:ext cx="2927666" cy="6717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AEF876-7554-400A-98AB-8D38776B562D}"/>
              </a:ext>
            </a:extLst>
          </p:cNvPr>
          <p:cNvSpPr txBox="1"/>
          <p:nvPr/>
        </p:nvSpPr>
        <p:spPr>
          <a:xfrm>
            <a:off x="683796" y="2671877"/>
            <a:ext cx="25190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transform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AA091C-70C1-48C9-B27C-2145B245189F}"/>
              </a:ext>
            </a:extLst>
          </p:cNvPr>
          <p:cNvSpPr txBox="1"/>
          <p:nvPr/>
        </p:nvSpPr>
        <p:spPr>
          <a:xfrm>
            <a:off x="683796" y="4022844"/>
            <a:ext cx="25190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Sprite Renderer</a:t>
            </a:r>
          </a:p>
          <a:p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3C9FF8-F779-46F5-A8DC-C2F973EF4E58}"/>
              </a:ext>
            </a:extLst>
          </p:cNvPr>
          <p:cNvSpPr txBox="1"/>
          <p:nvPr/>
        </p:nvSpPr>
        <p:spPr>
          <a:xfrm>
            <a:off x="683796" y="5712265"/>
            <a:ext cx="25190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57CBA-82D3-4294-A3BB-350EA8940C72}"/>
              </a:ext>
            </a:extLst>
          </p:cNvPr>
          <p:cNvSpPr txBox="1"/>
          <p:nvPr/>
        </p:nvSpPr>
        <p:spPr>
          <a:xfrm>
            <a:off x="683796" y="6384032"/>
            <a:ext cx="25190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endParaRPr lang="en-US" altLang="ko-KR" sz="24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24FD5-50AF-49AB-83E8-F171C832C60C}"/>
              </a:ext>
            </a:extLst>
          </p:cNvPr>
          <p:cNvSpPr txBox="1"/>
          <p:nvPr/>
        </p:nvSpPr>
        <p:spPr>
          <a:xfrm>
            <a:off x="3790500" y="4165274"/>
            <a:ext cx="78769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우리가 아까 만든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Test1, Test2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컴포넌트라고 할 수 있죠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2BE1AB-5D2E-4835-86AB-0750FCE3DBDD}"/>
              </a:ext>
            </a:extLst>
          </p:cNvPr>
          <p:cNvSpPr txBox="1"/>
          <p:nvPr/>
        </p:nvSpPr>
        <p:spPr>
          <a:xfrm>
            <a:off x="3790500" y="5236222"/>
            <a:ext cx="78769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</a:t>
            </a:r>
            <a:r>
              <a:rPr lang="ko-KR" altLang="en-US" sz="2800" u="sng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컴포넌트끼리는 서로 정보를 주고받을 수 있어요</a:t>
            </a:r>
            <a:r>
              <a:rPr lang="en-US" altLang="ko-KR" sz="2800" u="sng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9116EE-2AC4-4BBB-87B9-3A7C42CBAB77}"/>
              </a:ext>
            </a:extLst>
          </p:cNvPr>
          <p:cNvGrpSpPr/>
          <p:nvPr/>
        </p:nvGrpSpPr>
        <p:grpSpPr>
          <a:xfrm>
            <a:off x="3422425" y="2918011"/>
            <a:ext cx="291651" cy="3686993"/>
            <a:chOff x="3505200" y="2840450"/>
            <a:chExt cx="291651" cy="368699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A8D7209-DC8B-40D2-83FC-21FF31894A3A}"/>
                </a:ext>
              </a:extLst>
            </p:cNvPr>
            <p:cNvGrpSpPr/>
            <p:nvPr/>
          </p:nvGrpSpPr>
          <p:grpSpPr>
            <a:xfrm>
              <a:off x="3505200" y="5892185"/>
              <a:ext cx="291651" cy="635258"/>
              <a:chOff x="3505200" y="5892185"/>
              <a:chExt cx="291651" cy="635258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875005D-0CFC-4B8D-829F-0CED6BC47B41}"/>
                  </a:ext>
                </a:extLst>
              </p:cNvPr>
              <p:cNvCxnSpPr/>
              <p:nvPr/>
            </p:nvCxnSpPr>
            <p:spPr>
              <a:xfrm flipH="1">
                <a:off x="3505200" y="5892185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F5B070BB-8AAB-4353-BE40-B17A28FD3EA3}"/>
                  </a:ext>
                </a:extLst>
              </p:cNvPr>
              <p:cNvCxnSpPr/>
              <p:nvPr/>
            </p:nvCxnSpPr>
            <p:spPr>
              <a:xfrm flipH="1">
                <a:off x="3505200" y="6527443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AEE8FA0-C2DF-4414-BF7F-30B21CCBC58D}"/>
                  </a:ext>
                </a:extLst>
              </p:cNvPr>
              <p:cNvCxnSpPr/>
              <p:nvPr/>
            </p:nvCxnSpPr>
            <p:spPr>
              <a:xfrm>
                <a:off x="3776531" y="5892185"/>
                <a:ext cx="0" cy="6352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2FBA961-420E-4CB5-9156-E6D876D1E7A7}"/>
                </a:ext>
              </a:extLst>
            </p:cNvPr>
            <p:cNvGrpSpPr/>
            <p:nvPr/>
          </p:nvGrpSpPr>
          <p:grpSpPr>
            <a:xfrm>
              <a:off x="3505200" y="4271052"/>
              <a:ext cx="291651" cy="1621133"/>
              <a:chOff x="3505200" y="5892185"/>
              <a:chExt cx="291651" cy="635258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791DF324-3EE6-4D7E-ACBF-D8586217D44F}"/>
                  </a:ext>
                </a:extLst>
              </p:cNvPr>
              <p:cNvCxnSpPr/>
              <p:nvPr/>
            </p:nvCxnSpPr>
            <p:spPr>
              <a:xfrm flipH="1">
                <a:off x="3505200" y="5892185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ECF9479E-D9D9-4B6A-B5FA-196FF7D1D482}"/>
                  </a:ext>
                </a:extLst>
              </p:cNvPr>
              <p:cNvCxnSpPr/>
              <p:nvPr/>
            </p:nvCxnSpPr>
            <p:spPr>
              <a:xfrm flipH="1">
                <a:off x="3505200" y="6527443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FBBD96B-7A35-427A-829F-763A06654263}"/>
                  </a:ext>
                </a:extLst>
              </p:cNvPr>
              <p:cNvCxnSpPr/>
              <p:nvPr/>
            </p:nvCxnSpPr>
            <p:spPr>
              <a:xfrm>
                <a:off x="3776531" y="5892185"/>
                <a:ext cx="0" cy="6352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2309F8F-7B64-4FFD-8EFD-B2CE5D4B3A55}"/>
                </a:ext>
              </a:extLst>
            </p:cNvPr>
            <p:cNvGrpSpPr/>
            <p:nvPr/>
          </p:nvGrpSpPr>
          <p:grpSpPr>
            <a:xfrm>
              <a:off x="3505200" y="2840450"/>
              <a:ext cx="291651" cy="1415772"/>
              <a:chOff x="3505200" y="5892185"/>
              <a:chExt cx="291651" cy="635258"/>
            </a:xfrm>
          </p:grpSpPr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A84B93A7-C1F6-4B2F-817D-A1CB149CA65A}"/>
                  </a:ext>
                </a:extLst>
              </p:cNvPr>
              <p:cNvCxnSpPr/>
              <p:nvPr/>
            </p:nvCxnSpPr>
            <p:spPr>
              <a:xfrm flipH="1">
                <a:off x="3505200" y="5892185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A26D3A3B-A3C2-429B-A967-0E1178587386}"/>
                  </a:ext>
                </a:extLst>
              </p:cNvPr>
              <p:cNvCxnSpPr/>
              <p:nvPr/>
            </p:nvCxnSpPr>
            <p:spPr>
              <a:xfrm flipH="1">
                <a:off x="3505200" y="6527443"/>
                <a:ext cx="29165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7DF88DA-7D14-424F-A0F2-D011AC48EB7B}"/>
                  </a:ext>
                </a:extLst>
              </p:cNvPr>
              <p:cNvCxnSpPr/>
              <p:nvPr/>
            </p:nvCxnSpPr>
            <p:spPr>
              <a:xfrm>
                <a:off x="3776531" y="5892185"/>
                <a:ext cx="0" cy="63525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001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복습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543234" y="2434532"/>
            <a:ext cx="8792792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컴포넌트끼리 정보를 주고받는 방법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우리에겐 크게 두 가지 방법이 있어요</a:t>
            </a:r>
            <a:endParaRPr lang="en-US" altLang="ko-KR" sz="3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 이름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 변수</a:t>
            </a:r>
            <a:r>
              <a:rPr lang="ko-KR" altLang="en-US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만들어서 참조한다</a:t>
            </a:r>
            <a:endParaRPr lang="en-US" altLang="ko-KR" sz="3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514350" indent="-514350" algn="ctr">
              <a:buAutoNum type="arabicPeriod"/>
            </a:pPr>
            <a:r>
              <a:rPr lang="en-US" altLang="ko-KR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6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GetComponent</a:t>
            </a:r>
            <a:r>
              <a:rPr lang="en-US" altLang="ko-KR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6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이용한다</a:t>
            </a:r>
            <a:endParaRPr lang="en-US" altLang="ko-KR" sz="36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45614-1A4B-4F14-A087-49A265B2BFA0}"/>
              </a:ext>
            </a:extLst>
          </p:cNvPr>
          <p:cNvSpPr txBox="1"/>
          <p:nvPr/>
        </p:nvSpPr>
        <p:spPr>
          <a:xfrm>
            <a:off x="7517314" y="6478212"/>
            <a:ext cx="44714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방법도 많지만 일단은 두 개만 설명할게요</a:t>
            </a:r>
            <a:endParaRPr lang="en-US" altLang="ko-KR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ACEF10-CA06-47A6-9A46-C0928F9AA466}"/>
              </a:ext>
            </a:extLst>
          </p:cNvPr>
          <p:cNvSpPr/>
          <p:nvPr/>
        </p:nvSpPr>
        <p:spPr>
          <a:xfrm>
            <a:off x="-1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CC090-C1BB-4ABA-846A-5B5670C610A4}"/>
              </a:ext>
            </a:extLst>
          </p:cNvPr>
          <p:cNvSpPr txBox="1"/>
          <p:nvPr/>
        </p:nvSpPr>
        <p:spPr>
          <a:xfrm>
            <a:off x="263951" y="248831"/>
            <a:ext cx="11351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구조를 대략 파악해보면요</a:t>
            </a:r>
            <a:r>
              <a:rPr lang="en-US" altLang="ko-KR" sz="3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  <a:endParaRPr lang="en-US" altLang="ko-KR" sz="32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DB7F3B-B5A4-4DCC-A3EF-1EFB9819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0105"/>
            <a:ext cx="11879263" cy="50013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F09853-1902-46FA-AE49-B506A93E20EB}"/>
              </a:ext>
            </a:extLst>
          </p:cNvPr>
          <p:cNvSpPr/>
          <p:nvPr/>
        </p:nvSpPr>
        <p:spPr>
          <a:xfrm>
            <a:off x="556182" y="990105"/>
            <a:ext cx="4694548" cy="96124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B556F-AC77-43F8-94A0-ED7A82E30FC6}"/>
              </a:ext>
            </a:extLst>
          </p:cNvPr>
          <p:cNvSpPr txBox="1"/>
          <p:nvPr/>
        </p:nvSpPr>
        <p:spPr>
          <a:xfrm>
            <a:off x="5553132" y="1162949"/>
            <a:ext cx="44204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유니티가 동작하는 데에 필요한 기능을 제공</a:t>
            </a:r>
            <a:endParaRPr lang="en-US" altLang="ko-KR" sz="20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언어로 치면 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#include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느낌</a:t>
            </a:r>
            <a:endParaRPr lang="en-US" altLang="ko-KR" sz="20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043E10-CBAE-402A-A3BC-3516168B7A1A}"/>
              </a:ext>
            </a:extLst>
          </p:cNvPr>
          <p:cNvSpPr/>
          <p:nvPr/>
        </p:nvSpPr>
        <p:spPr>
          <a:xfrm>
            <a:off x="556182" y="2092751"/>
            <a:ext cx="4694548" cy="28314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4CA68-E787-4E80-A663-035DB4ED5A61}"/>
              </a:ext>
            </a:extLst>
          </p:cNvPr>
          <p:cNvSpPr txBox="1"/>
          <p:nvPr/>
        </p:nvSpPr>
        <p:spPr>
          <a:xfrm>
            <a:off x="5553132" y="2092751"/>
            <a:ext cx="58721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클래스명을 정의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반드시 클래스명과 스크립트명이 일치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해야함</a:t>
            </a:r>
            <a:endParaRPr lang="en-US" altLang="ko-KR" sz="20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BD111C-E62D-48EA-8E96-9ED76AB55191}"/>
              </a:ext>
            </a:extLst>
          </p:cNvPr>
          <p:cNvSpPr/>
          <p:nvPr/>
        </p:nvSpPr>
        <p:spPr>
          <a:xfrm>
            <a:off x="1245081" y="2624731"/>
            <a:ext cx="5759033" cy="15466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DA3DF9-C4E4-4081-A91F-155FB690BDC7}"/>
              </a:ext>
            </a:extLst>
          </p:cNvPr>
          <p:cNvSpPr txBox="1"/>
          <p:nvPr/>
        </p:nvSpPr>
        <p:spPr>
          <a:xfrm>
            <a:off x="7194884" y="3090264"/>
            <a:ext cx="44204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최초 한 번 실행되는 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Start()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메서드</a:t>
            </a:r>
            <a:endParaRPr lang="en-US" altLang="ko-KR" sz="20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유니티에 의해 이미 정의된 함수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D59349-A9DF-440E-AFC2-A704267B38A7}"/>
              </a:ext>
            </a:extLst>
          </p:cNvPr>
          <p:cNvSpPr/>
          <p:nvPr/>
        </p:nvSpPr>
        <p:spPr>
          <a:xfrm>
            <a:off x="1245081" y="4294162"/>
            <a:ext cx="5759033" cy="154662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FE857-8606-4C59-8E68-7E8DD97D96A2}"/>
              </a:ext>
            </a:extLst>
          </p:cNvPr>
          <p:cNvSpPr txBox="1"/>
          <p:nvPr/>
        </p:nvSpPr>
        <p:spPr>
          <a:xfrm>
            <a:off x="7194884" y="4759695"/>
            <a:ext cx="44204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 프레임마다 호출되는 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Update()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메서드</a:t>
            </a:r>
            <a:endParaRPr lang="en-US" altLang="ko-KR" sz="20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유니티에 의해 이미 정의된 함수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6930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70808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 이름</a:t>
            </a:r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 변수 를 만들어 참조하기</a:t>
            </a:r>
            <a:endParaRPr lang="en-US" altLang="ko-KR" sz="30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2991959" y="5888232"/>
            <a:ext cx="79546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스크립트를 다음처럼 수정해봅시다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7295B9-F386-4605-8DDD-D061976A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673" y="2585752"/>
            <a:ext cx="8125423" cy="28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8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3B5779-A60D-475F-9A1E-4A11C543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1"/>
            <a:ext cx="3387725" cy="6775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3983223" y="3507028"/>
            <a:ext cx="795464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그러면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Test2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컴포넌트를 꽂아넣을 수 있는 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슬롯이 생긴걸 확인할 수 있습니다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컴포넌트를 드래그해서 슬롯에 넣어줍시다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8AE11A-1A23-419C-90FF-2B6D85B2D667}"/>
              </a:ext>
            </a:extLst>
          </p:cNvPr>
          <p:cNvCxnSpPr/>
          <p:nvPr/>
        </p:nvCxnSpPr>
        <p:spPr>
          <a:xfrm flipH="1">
            <a:off x="2762025" y="5797796"/>
            <a:ext cx="2916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E8026FA-B2A8-4150-B73C-DE781E970DD8}"/>
              </a:ext>
            </a:extLst>
          </p:cNvPr>
          <p:cNvCxnSpPr>
            <a:cxnSpLocks/>
          </p:cNvCxnSpPr>
          <p:nvPr/>
        </p:nvCxnSpPr>
        <p:spPr>
          <a:xfrm>
            <a:off x="3033356" y="4958080"/>
            <a:ext cx="0" cy="8397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E81EC5-C045-458C-9362-2474E637B874}"/>
              </a:ext>
            </a:extLst>
          </p:cNvPr>
          <p:cNvSpPr/>
          <p:nvPr/>
        </p:nvSpPr>
        <p:spPr>
          <a:xfrm>
            <a:off x="105689" y="4368802"/>
            <a:ext cx="3282035" cy="80997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543234" y="5553652"/>
            <a:ext cx="879279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그러면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스크립트에서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Test1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playerSpeed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변수를 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받아와 제대로 출력하는 걸 확인할 수 있어요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B4A2A-2DA1-4EBA-9B0E-BDA0C394F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30" y="2385854"/>
            <a:ext cx="5613402" cy="26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4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1664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GetComponent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이용하기</a:t>
            </a:r>
            <a:endParaRPr lang="en-US" altLang="ko-KR" sz="30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2991959" y="5888232"/>
            <a:ext cx="79546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스크립트를 다음처럼 수정해봅시다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332030-4493-4F61-8D5D-3C8B9DBD3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73" y="2956263"/>
            <a:ext cx="9693116" cy="21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1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ADCEF1-CEF3-4BC0-9DBD-BC407D51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8" y="118187"/>
            <a:ext cx="3705225" cy="6410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4510088" y="4074174"/>
            <a:ext cx="709117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그러면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Test2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스크립트가 실행될 때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GetComponent&lt;Test1&gt;()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코드가 실행되며</a:t>
            </a:r>
            <a:endParaRPr lang="en-US" altLang="ko-KR" sz="28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Test1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컴포넌트의 정보가 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Test2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넘겨지게 됩니다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15FC30-E52E-4B2A-830C-BA3B752F419C}"/>
              </a:ext>
            </a:extLst>
          </p:cNvPr>
          <p:cNvSpPr/>
          <p:nvPr/>
        </p:nvSpPr>
        <p:spPr>
          <a:xfrm>
            <a:off x="295593" y="4935954"/>
            <a:ext cx="3687629" cy="8617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CAC71CA-EFCC-46BB-875C-961837F8D33B}"/>
              </a:ext>
            </a:extLst>
          </p:cNvPr>
          <p:cNvGrpSpPr/>
          <p:nvPr/>
        </p:nvGrpSpPr>
        <p:grpSpPr>
          <a:xfrm>
            <a:off x="2352489" y="5114021"/>
            <a:ext cx="291651" cy="839716"/>
            <a:chOff x="2931609" y="5070010"/>
            <a:chExt cx="291651" cy="839716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414431C-3101-4CDE-8D75-8DA255F8F799}"/>
                </a:ext>
              </a:extLst>
            </p:cNvPr>
            <p:cNvCxnSpPr/>
            <p:nvPr/>
          </p:nvCxnSpPr>
          <p:spPr>
            <a:xfrm flipH="1">
              <a:off x="2931609" y="5909726"/>
              <a:ext cx="29165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20EC6DB-802A-4F74-B116-4B1FB2A767E7}"/>
                </a:ext>
              </a:extLst>
            </p:cNvPr>
            <p:cNvCxnSpPr>
              <a:cxnSpLocks/>
            </p:cNvCxnSpPr>
            <p:nvPr/>
          </p:nvCxnSpPr>
          <p:spPr>
            <a:xfrm>
              <a:off x="3202940" y="5070010"/>
              <a:ext cx="0" cy="8397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672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스크립트의 변수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사용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F2427-10C1-4C0E-8EC2-18CC98A2B224}"/>
              </a:ext>
            </a:extLst>
          </p:cNvPr>
          <p:cNvSpPr txBox="1"/>
          <p:nvPr/>
        </p:nvSpPr>
        <p:spPr>
          <a:xfrm>
            <a:off x="1543234" y="5553652"/>
            <a:ext cx="87927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마찬가지로 제대로 출력하는 걸 확인할 수 있어요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B4A2A-2DA1-4EBA-9B0E-BDA0C394F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30" y="2385854"/>
            <a:ext cx="5613402" cy="26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2503901"/>
            <a:ext cx="9894893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❓</a:t>
            </a:r>
            <a:endParaRPr lang="en-US" altLang="ko-KR" sz="96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4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대충은 알 것 같은데 조금 어렵죠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쓰다보면 개념이 차차 익숙해질거에요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기억이 안나면 슬라이드를 다시 돌려보면서 복습해보세요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9816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6A36E-9BB3-4EB4-8EE5-1D69D68C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010569"/>
            <a:ext cx="1504950" cy="140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2A95D-DA7E-4A77-A059-C2A7B0050EE6}"/>
              </a:ext>
            </a:extLst>
          </p:cNvPr>
          <p:cNvSpPr txBox="1"/>
          <p:nvPr/>
        </p:nvSpPr>
        <p:spPr>
          <a:xfrm>
            <a:off x="2520209" y="2484586"/>
            <a:ext cx="831118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SwipeCar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이름의 새 씬을 만들어줍니다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1C577D-A58E-4379-AB8B-F62A59447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75" y="3651569"/>
            <a:ext cx="5438775" cy="1762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055E4-9F17-453A-B86F-285598369709}"/>
              </a:ext>
            </a:extLst>
          </p:cNvPr>
          <p:cNvSpPr txBox="1"/>
          <p:nvPr/>
        </p:nvSpPr>
        <p:spPr>
          <a:xfrm>
            <a:off x="542695" y="5888179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아까 받았던 리소스 압축파일에서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Chapter4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폴더를 임포트합니다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91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055E4-9F17-453A-B86F-285598369709}"/>
              </a:ext>
            </a:extLst>
          </p:cNvPr>
          <p:cNvSpPr txBox="1"/>
          <p:nvPr/>
        </p:nvSpPr>
        <p:spPr>
          <a:xfrm>
            <a:off x="1015525" y="6040334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지면을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-5, 0) Scale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(18, 1, 1)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079946-BEE9-4D45-A98B-42BBCFEE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74272"/>
            <a:ext cx="11879263" cy="376145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9D22BA-9E2B-45FE-93AE-1E1EBB91D6FB}"/>
              </a:ext>
            </a:extLst>
          </p:cNvPr>
          <p:cNvSpPr/>
          <p:nvPr/>
        </p:nvSpPr>
        <p:spPr>
          <a:xfrm>
            <a:off x="9492792" y="2664096"/>
            <a:ext cx="2286397" cy="7561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CCC0F-0378-4EAC-BA3E-C3CCC4F8BF58}"/>
              </a:ext>
            </a:extLst>
          </p:cNvPr>
          <p:cNvSpPr txBox="1"/>
          <p:nvPr/>
        </p:nvSpPr>
        <p:spPr>
          <a:xfrm>
            <a:off x="8730273" y="2811350"/>
            <a:ext cx="6624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667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055E4-9F17-453A-B86F-285598369709}"/>
              </a:ext>
            </a:extLst>
          </p:cNvPr>
          <p:cNvSpPr txBox="1"/>
          <p:nvPr/>
        </p:nvSpPr>
        <p:spPr>
          <a:xfrm>
            <a:off x="507762" y="6040334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자동차를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(-7, -3.7, 0) Scale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(1, 1, 1)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9D22BA-9E2B-45FE-93AE-1E1EBB91D6FB}"/>
              </a:ext>
            </a:extLst>
          </p:cNvPr>
          <p:cNvSpPr/>
          <p:nvPr/>
        </p:nvSpPr>
        <p:spPr>
          <a:xfrm>
            <a:off x="9492792" y="2664096"/>
            <a:ext cx="2286397" cy="7561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CCC0F-0378-4EAC-BA3E-C3CCC4F8BF58}"/>
              </a:ext>
            </a:extLst>
          </p:cNvPr>
          <p:cNvSpPr txBox="1"/>
          <p:nvPr/>
        </p:nvSpPr>
        <p:spPr>
          <a:xfrm>
            <a:off x="8730273" y="2811350"/>
            <a:ext cx="6624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5733B5-B733-427A-ABF9-006433B82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936"/>
            <a:ext cx="11879263" cy="37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27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25213E7-EDD7-4AC6-87B1-2D92F304CA1E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3203898-C6DB-470C-9F2F-9F1F7C1CC712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스크립트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20C34F1E-E2E7-40C8-BA99-063A47BF716A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D44687B-2B49-43EC-BEDF-DFFEF768CBB5}"/>
              </a:ext>
            </a:extLst>
          </p:cNvPr>
          <p:cNvSpPr txBox="1"/>
          <p:nvPr/>
        </p:nvSpPr>
        <p:spPr>
          <a:xfrm>
            <a:off x="559433" y="827984"/>
            <a:ext cx="821692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Hello, World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D39432-D9A2-4191-9ECC-E9AF58C6371A}"/>
              </a:ext>
            </a:extLst>
          </p:cNvPr>
          <p:cNvGrpSpPr/>
          <p:nvPr/>
        </p:nvGrpSpPr>
        <p:grpSpPr>
          <a:xfrm>
            <a:off x="787075" y="1780951"/>
            <a:ext cx="4218575" cy="1676400"/>
            <a:chOff x="164906" y="2374679"/>
            <a:chExt cx="4218575" cy="1676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A8B196-D5A0-4853-B784-5D639AAE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9881" y="2374679"/>
              <a:ext cx="2133600" cy="1676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7DFF76-8429-465F-B38E-96780F8CF498}"/>
                </a:ext>
              </a:extLst>
            </p:cNvPr>
            <p:cNvSpPr txBox="1"/>
            <p:nvPr/>
          </p:nvSpPr>
          <p:spPr>
            <a:xfrm>
              <a:off x="164906" y="3025065"/>
              <a:ext cx="177841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Cube (</a:t>
              </a:r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몸체</a:t>
              </a:r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A6DD61-C75A-44AC-9212-89EF4A22FE06}"/>
              </a:ext>
            </a:extLst>
          </p:cNvPr>
          <p:cNvSpPr txBox="1"/>
          <p:nvPr/>
        </p:nvSpPr>
        <p:spPr>
          <a:xfrm>
            <a:off x="5563877" y="2326672"/>
            <a:ext cx="58910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5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endParaRPr lang="en-US" altLang="ko-KR" sz="5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83EB5F1-5E60-474D-AF4B-022E4A468DBE}"/>
              </a:ext>
            </a:extLst>
          </p:cNvPr>
          <p:cNvGrpSpPr/>
          <p:nvPr/>
        </p:nvGrpSpPr>
        <p:grpSpPr>
          <a:xfrm>
            <a:off x="6711209" y="1823969"/>
            <a:ext cx="4130292" cy="1676400"/>
            <a:chOff x="7463412" y="2331659"/>
            <a:chExt cx="4130292" cy="167640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1AACE1E-967E-40D1-A592-BE65D97D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3412" y="2331659"/>
              <a:ext cx="1614311" cy="1676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444FE0-C172-4E76-A21E-F04238F35690}"/>
                </a:ext>
              </a:extLst>
            </p:cNvPr>
            <p:cNvSpPr txBox="1"/>
            <p:nvPr/>
          </p:nvSpPr>
          <p:spPr>
            <a:xfrm>
              <a:off x="9314114" y="2911307"/>
              <a:ext cx="227959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시작시 </a:t>
              </a:r>
              <a:r>
                <a:rPr lang="en-US" altLang="ko-KR" sz="1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Hello World</a:t>
              </a:r>
              <a:r>
                <a:rPr lang="ko-KR" altLang="en-US" sz="14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출력하는</a:t>
              </a:r>
              <a:endParaRPr lang="en-US" altLang="ko-KR" sz="1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스크립트 </a:t>
              </a:r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</a:t>
              </a:r>
              <a:r>
                <a:rPr lang="ko-KR" altLang="en-US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영혼</a:t>
              </a:r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3D02807-8862-4DBA-8108-025E23DC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831" y="4516070"/>
            <a:ext cx="2133600" cy="1676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FE14773-D87E-4D2E-AD9C-52A501746C0B}"/>
              </a:ext>
            </a:extLst>
          </p:cNvPr>
          <p:cNvSpPr txBox="1"/>
          <p:nvPr/>
        </p:nvSpPr>
        <p:spPr>
          <a:xfrm>
            <a:off x="3332392" y="6350653"/>
            <a:ext cx="59427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 시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Hello World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출력하는 큐브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FCD0DC7-94D5-45AA-9691-CC865BF3F6E3}"/>
              </a:ext>
            </a:extLst>
          </p:cNvPr>
          <p:cNvSpPr/>
          <p:nvPr/>
        </p:nvSpPr>
        <p:spPr>
          <a:xfrm rot="5400000">
            <a:off x="5621168" y="3282121"/>
            <a:ext cx="636925" cy="145219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8C6B36-AE78-4B7A-889E-598F6DE4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54" y="4654556"/>
            <a:ext cx="521839" cy="5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24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055E4-9F17-453A-B86F-285598369709}"/>
              </a:ext>
            </a:extLst>
          </p:cNvPr>
          <p:cNvSpPr txBox="1"/>
          <p:nvPr/>
        </p:nvSpPr>
        <p:spPr>
          <a:xfrm>
            <a:off x="705724" y="5955410"/>
            <a:ext cx="108637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깃발을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(-7.5, -3.5, 0) Scale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(1, 1, 1)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설정합니다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9D22BA-9E2B-45FE-93AE-1E1EBB91D6FB}"/>
              </a:ext>
            </a:extLst>
          </p:cNvPr>
          <p:cNvSpPr/>
          <p:nvPr/>
        </p:nvSpPr>
        <p:spPr>
          <a:xfrm>
            <a:off x="9492792" y="2664096"/>
            <a:ext cx="2286397" cy="7561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ECCC0F-0378-4EAC-BA3E-C3CCC4F8BF58}"/>
              </a:ext>
            </a:extLst>
          </p:cNvPr>
          <p:cNvSpPr txBox="1"/>
          <p:nvPr/>
        </p:nvSpPr>
        <p:spPr>
          <a:xfrm>
            <a:off x="8730273" y="2811350"/>
            <a:ext cx="66244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5FA723-91FC-4098-A91B-A51B10FD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3143"/>
            <a:ext cx="11879263" cy="37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30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배경색 바꾸기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35926CB-8D79-462B-B81E-5F68B5AB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922" y="1643605"/>
            <a:ext cx="5262057" cy="49547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E02CC53-B3EC-407C-85B6-C58DE5E29839}"/>
              </a:ext>
            </a:extLst>
          </p:cNvPr>
          <p:cNvSpPr/>
          <p:nvPr/>
        </p:nvSpPr>
        <p:spPr>
          <a:xfrm>
            <a:off x="8495817" y="2054925"/>
            <a:ext cx="2934314" cy="3063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D1044-C28C-4ACF-9234-72C58BFFD984}"/>
              </a:ext>
            </a:extLst>
          </p:cNvPr>
          <p:cNvSpPr txBox="1"/>
          <p:nvPr/>
        </p:nvSpPr>
        <p:spPr>
          <a:xfrm>
            <a:off x="8707338" y="2495556"/>
            <a:ext cx="21844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색으로 바꾸기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C5EF71-1C20-4DF0-8A65-CFDB8825F65E}"/>
              </a:ext>
            </a:extLst>
          </p:cNvPr>
          <p:cNvSpPr txBox="1"/>
          <p:nvPr/>
        </p:nvSpPr>
        <p:spPr>
          <a:xfrm>
            <a:off x="559433" y="3420269"/>
            <a:ext cx="486505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하이어라키에서 카메라 선택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인스펙터에서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Camera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 찾기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Background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뒷배경 색도 적절히 바꿔줍시다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377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055E4-9F17-453A-B86F-285598369709}"/>
              </a:ext>
            </a:extLst>
          </p:cNvPr>
          <p:cNvSpPr txBox="1"/>
          <p:nvPr/>
        </p:nvSpPr>
        <p:spPr>
          <a:xfrm>
            <a:off x="2339514" y="2738263"/>
            <a:ext cx="84571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 안에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CarController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스크립트를 만들어줍니다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7032F-EE16-43CC-B1B6-9798554A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45" y="2226146"/>
            <a:ext cx="1171575" cy="1485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1535926" y="4849867"/>
            <a:ext cx="985101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스크립트는 자동차의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움직임을 제어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역할을 맡을 겁니다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5098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2075387" y="6256324"/>
            <a:ext cx="985101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CarController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스크립트에는 위 코드를 작성해줍니다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C2BDB1-061E-4380-AB0D-1E6F3BA1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626" y="1795600"/>
            <a:ext cx="5714010" cy="4347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F19F0D-CF66-4FA5-8F0D-6320BA526F6E}"/>
              </a:ext>
            </a:extLst>
          </p:cNvPr>
          <p:cNvSpPr txBox="1"/>
          <p:nvPr/>
        </p:nvSpPr>
        <p:spPr>
          <a:xfrm>
            <a:off x="6097284" y="4474657"/>
            <a:ext cx="269935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Translate (x,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y,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z);</a:t>
            </a:r>
          </a:p>
          <a:p>
            <a:r>
              <a:rPr lang="en-US" altLang="ko-KR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좌표로 이동하는 함수</a:t>
            </a:r>
            <a:endParaRPr lang="en-US" altLang="ko-KR" sz="20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687EEF-EA66-427B-923B-8ED9FD4CF602}"/>
              </a:ext>
            </a:extLst>
          </p:cNvPr>
          <p:cNvSpPr txBox="1"/>
          <p:nvPr/>
        </p:nvSpPr>
        <p:spPr>
          <a:xfrm>
            <a:off x="12217078" y="827984"/>
            <a:ext cx="5960962" cy="52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using System.Collections;</a:t>
            </a:r>
          </a:p>
          <a:p>
            <a:r>
              <a:rPr lang="en-US" altLang="ko-KR"/>
              <a:t>using System.Collections.Generic;</a:t>
            </a:r>
          </a:p>
          <a:p>
            <a:r>
              <a:rPr lang="en-US" altLang="ko-KR"/>
              <a:t>using UnityEngine;</a:t>
            </a:r>
          </a:p>
          <a:p>
            <a:endParaRPr lang="en-US" altLang="ko-KR"/>
          </a:p>
          <a:p>
            <a:r>
              <a:rPr lang="en-US" altLang="ko-KR"/>
              <a:t>public class CarController : MonoBehaviour</a:t>
            </a:r>
          </a:p>
          <a:p>
            <a:r>
              <a:rPr lang="en-US" altLang="ko-KR"/>
              <a:t>{</a:t>
            </a:r>
          </a:p>
          <a:p>
            <a:r>
              <a:rPr lang="en-US" altLang="ko-KR"/>
              <a:t>    float speed = 0;</a:t>
            </a:r>
          </a:p>
          <a:p>
            <a:endParaRPr lang="en-US" altLang="ko-KR"/>
          </a:p>
          <a:p>
            <a:r>
              <a:rPr lang="en-US" altLang="ko-KR"/>
              <a:t>    void Update()</a:t>
            </a:r>
          </a:p>
          <a:p>
            <a:r>
              <a:rPr lang="en-US" altLang="ko-KR"/>
              <a:t>    {</a:t>
            </a:r>
          </a:p>
          <a:p>
            <a:r>
              <a:rPr lang="en-US" altLang="ko-KR"/>
              <a:t>        if (Input.GetMouseButtonDown(0))</a:t>
            </a:r>
          </a:p>
          <a:p>
            <a:r>
              <a:rPr lang="en-US" altLang="ko-KR"/>
              <a:t>        {</a:t>
            </a:r>
          </a:p>
          <a:p>
            <a:r>
              <a:rPr lang="en-US" altLang="ko-KR"/>
              <a:t>            // </a:t>
            </a:r>
            <a:r>
              <a:rPr lang="ko-KR" altLang="en-US"/>
              <a:t>마우스를 클릭한 좌표</a:t>
            </a:r>
          </a:p>
          <a:p>
            <a:r>
              <a:rPr lang="ko-KR" altLang="en-US"/>
              <a:t>            </a:t>
            </a:r>
            <a:r>
              <a:rPr lang="en-US" altLang="ko-KR"/>
              <a:t>speed = 0.2f;</a:t>
            </a:r>
          </a:p>
          <a:p>
            <a:r>
              <a:rPr lang="en-US" altLang="ko-KR"/>
              <a:t>        }</a:t>
            </a:r>
          </a:p>
          <a:p>
            <a:r>
              <a:rPr lang="en-US" altLang="ko-KR"/>
              <a:t>transform.Translate(speed, 0, 0);</a:t>
            </a:r>
          </a:p>
          <a:p>
            <a:r>
              <a:rPr lang="en-US" altLang="ko-KR"/>
              <a:t>        speed *= 0.98f;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040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4337820" y="3805568"/>
            <a:ext cx="70686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항상 스크립트를 쓴 다음에는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오브젝트에 부착해야 한다는거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잊지 않으셨죠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4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B88255-A388-43CC-9E69-2738DF4F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" y="1628188"/>
            <a:ext cx="3501768" cy="5212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B9F5142-3D93-4B33-AF1F-72798F53F630}"/>
              </a:ext>
            </a:extLst>
          </p:cNvPr>
          <p:cNvSpPr/>
          <p:nvPr/>
        </p:nvSpPr>
        <p:spPr>
          <a:xfrm>
            <a:off x="371638" y="6195688"/>
            <a:ext cx="3408512" cy="55390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9556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4768032" y="6231019"/>
            <a:ext cx="234319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슝슝 잘 갑니다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622A6332-9B7B-49D8-9297-57A5EC4C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" y="178632"/>
            <a:ext cx="10934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50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84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5042339" y="3664884"/>
            <a:ext cx="652427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마우스를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 거리에 따라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자동차를 움직이게 하려면 어떻게 해야할까요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935087-FFA6-4B28-9A30-391BF7C9F1B1}"/>
              </a:ext>
            </a:extLst>
          </p:cNvPr>
          <p:cNvGrpSpPr/>
          <p:nvPr/>
        </p:nvGrpSpPr>
        <p:grpSpPr>
          <a:xfrm>
            <a:off x="934720" y="2191684"/>
            <a:ext cx="3220720" cy="2946400"/>
            <a:chOff x="1270000" y="2225040"/>
            <a:chExt cx="3220720" cy="2946400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0D2A754-F8B7-4874-AB71-3BD0C5F3B452}"/>
                </a:ext>
              </a:extLst>
            </p:cNvPr>
            <p:cNvCxnSpPr/>
            <p:nvPr/>
          </p:nvCxnSpPr>
          <p:spPr>
            <a:xfrm flipV="1">
              <a:off x="1280160" y="2225040"/>
              <a:ext cx="0" cy="2946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430549-DF88-4CD1-A4CC-0D51E37D230D}"/>
                </a:ext>
              </a:extLst>
            </p:cNvPr>
            <p:cNvCxnSpPr>
              <a:cxnSpLocks/>
            </p:cNvCxnSpPr>
            <p:nvPr/>
          </p:nvCxnSpPr>
          <p:spPr>
            <a:xfrm>
              <a:off x="1270000" y="5161280"/>
              <a:ext cx="32207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CD65AB3-C969-41D3-9345-CBEE5F0A7985}"/>
              </a:ext>
            </a:extLst>
          </p:cNvPr>
          <p:cNvSpPr txBox="1"/>
          <p:nvPr/>
        </p:nvSpPr>
        <p:spPr>
          <a:xfrm>
            <a:off x="559433" y="4512370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4E8AD5-9AB0-461B-9BE3-883285D5EE9E}"/>
              </a:ext>
            </a:extLst>
          </p:cNvPr>
          <p:cNvSpPr txBox="1"/>
          <p:nvPr/>
        </p:nvSpPr>
        <p:spPr>
          <a:xfrm>
            <a:off x="574675" y="2972015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A7636-5756-49CE-9CB6-39F127F135A9}"/>
              </a:ext>
            </a:extLst>
          </p:cNvPr>
          <p:cNvSpPr txBox="1"/>
          <p:nvPr/>
        </p:nvSpPr>
        <p:spPr>
          <a:xfrm>
            <a:off x="1755677" y="5276669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86459-257E-4E75-BC68-74B6D119DDD8}"/>
              </a:ext>
            </a:extLst>
          </p:cNvPr>
          <p:cNvSpPr txBox="1"/>
          <p:nvPr/>
        </p:nvSpPr>
        <p:spPr>
          <a:xfrm>
            <a:off x="3780155" y="5276669"/>
            <a:ext cx="375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8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24A7DB-C3C6-4771-A878-8D10AE843434}"/>
              </a:ext>
            </a:extLst>
          </p:cNvPr>
          <p:cNvCxnSpPr/>
          <p:nvPr/>
        </p:nvCxnSpPr>
        <p:spPr>
          <a:xfrm>
            <a:off x="1026396" y="4625618"/>
            <a:ext cx="86360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89A8DE0-6B67-4904-905C-91DB923512D2}"/>
              </a:ext>
            </a:extLst>
          </p:cNvPr>
          <p:cNvCxnSpPr>
            <a:cxnSpLocks/>
          </p:cNvCxnSpPr>
          <p:nvPr/>
        </p:nvCxnSpPr>
        <p:spPr>
          <a:xfrm flipV="1">
            <a:off x="1816588" y="4685350"/>
            <a:ext cx="0" cy="1136716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4DC740-06A1-4AB0-BEEC-5E119F66114A}"/>
              </a:ext>
            </a:extLst>
          </p:cNvPr>
          <p:cNvCxnSpPr>
            <a:cxnSpLocks/>
          </p:cNvCxnSpPr>
          <p:nvPr/>
        </p:nvCxnSpPr>
        <p:spPr>
          <a:xfrm>
            <a:off x="934718" y="3121437"/>
            <a:ext cx="288005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0AFE700-7132-40FC-AAB4-B1CA72B8B0A4}"/>
              </a:ext>
            </a:extLst>
          </p:cNvPr>
          <p:cNvCxnSpPr>
            <a:cxnSpLocks/>
          </p:cNvCxnSpPr>
          <p:nvPr/>
        </p:nvCxnSpPr>
        <p:spPr>
          <a:xfrm flipV="1">
            <a:off x="3822876" y="3121438"/>
            <a:ext cx="0" cy="270062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687E14B4-96DF-4079-8413-2EB52E215C84}"/>
              </a:ext>
            </a:extLst>
          </p:cNvPr>
          <p:cNvSpPr/>
          <p:nvPr/>
        </p:nvSpPr>
        <p:spPr>
          <a:xfrm>
            <a:off x="1757916" y="4559578"/>
            <a:ext cx="132080" cy="132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B1E898-B627-4DCA-8C19-C6B6AADF4AF7}"/>
              </a:ext>
            </a:extLst>
          </p:cNvPr>
          <p:cNvSpPr/>
          <p:nvPr/>
        </p:nvSpPr>
        <p:spPr>
          <a:xfrm>
            <a:off x="3748728" y="3055397"/>
            <a:ext cx="132080" cy="1320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DDCB4C-54C5-4B9F-B67B-1680C126E6EB}"/>
              </a:ext>
            </a:extLst>
          </p:cNvPr>
          <p:cNvCxnSpPr>
            <a:cxnSpLocks/>
          </p:cNvCxnSpPr>
          <p:nvPr/>
        </p:nvCxnSpPr>
        <p:spPr>
          <a:xfrm flipV="1">
            <a:off x="1943320" y="3215342"/>
            <a:ext cx="1796560" cy="134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28940-4FE7-4DAC-BC84-EB585C6FF53B}"/>
              </a:ext>
            </a:extLst>
          </p:cNvPr>
          <p:cNvSpPr txBox="1"/>
          <p:nvPr/>
        </p:nvSpPr>
        <p:spPr>
          <a:xfrm>
            <a:off x="2299336" y="4461273"/>
            <a:ext cx="14808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마우스 누른 좌표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017C38-9D47-4F40-8F21-3888FA5D2559}"/>
              </a:ext>
            </a:extLst>
          </p:cNvPr>
          <p:cNvSpPr txBox="1"/>
          <p:nvPr/>
        </p:nvSpPr>
        <p:spPr>
          <a:xfrm>
            <a:off x="3966093" y="2924845"/>
            <a:ext cx="15722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마우스 뗀 좌표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026" name="Picture 2" descr="Click free icon">
            <a:extLst>
              <a:ext uri="{FF2B5EF4-FFF2-40B4-BE49-F238E27FC236}">
                <a16:creationId xmlns:a16="http://schemas.microsoft.com/office/drawing/2014/main" id="{34E2C76E-9B22-4475-9C76-8DB8AED4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4" y="4439776"/>
            <a:ext cx="567000" cy="5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ursor free icon">
            <a:extLst>
              <a:ext uri="{FF2B5EF4-FFF2-40B4-BE49-F238E27FC236}">
                <a16:creationId xmlns:a16="http://schemas.microsoft.com/office/drawing/2014/main" id="{F0889B13-C522-4A74-B7B1-83F363167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739" y="3158990"/>
            <a:ext cx="443590" cy="44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7768A1-26A2-4F0D-A3C3-FFDD7096386A}"/>
              </a:ext>
            </a:extLst>
          </p:cNvPr>
          <p:cNvSpPr txBox="1"/>
          <p:nvPr/>
        </p:nvSpPr>
        <p:spPr>
          <a:xfrm>
            <a:off x="1865042" y="6127098"/>
            <a:ext cx="21684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</a:t>
            </a:r>
            <a:r>
              <a:rPr kumimoji="0" lang="ko-KR" altLang="en-US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좌표의 차를 구하려면</a:t>
            </a:r>
            <a:r>
              <a:rPr kumimoji="0" lang="en-US" altLang="ko-KR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?</a:t>
            </a:r>
            <a:endParaRPr kumimoji="0" lang="en-US" altLang="ko-KR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22C3E72-B1B8-4447-B1E4-7B76B9CFEEF6}"/>
              </a:ext>
            </a:extLst>
          </p:cNvPr>
          <p:cNvCxnSpPr/>
          <p:nvPr/>
        </p:nvCxnSpPr>
        <p:spPr>
          <a:xfrm>
            <a:off x="1755677" y="5968201"/>
            <a:ext cx="20671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451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856472" y="6256324"/>
            <a:ext cx="985101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CarController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수정해줍니다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475345-57FB-4673-B3C5-524D8FB8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64" y="1668544"/>
            <a:ext cx="4361429" cy="4512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444543-6FD4-4C55-A3B5-768AB37AA827}"/>
              </a:ext>
            </a:extLst>
          </p:cNvPr>
          <p:cNvSpPr txBox="1"/>
          <p:nvPr/>
        </p:nvSpPr>
        <p:spPr>
          <a:xfrm>
            <a:off x="12359833" y="-524387"/>
            <a:ext cx="5937812" cy="7437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using System.Collections;</a:t>
            </a:r>
          </a:p>
          <a:p>
            <a:r>
              <a:rPr lang="en-US" altLang="ko-KR"/>
              <a:t>using System.Collections.Generic;</a:t>
            </a:r>
          </a:p>
          <a:p>
            <a:r>
              <a:rPr lang="en-US" altLang="ko-KR"/>
              <a:t>using UnityEngine;</a:t>
            </a:r>
          </a:p>
          <a:p>
            <a:endParaRPr lang="en-US" altLang="ko-KR"/>
          </a:p>
          <a:p>
            <a:r>
              <a:rPr lang="en-US" altLang="ko-KR"/>
              <a:t>public class CarController : MonoBehaviour</a:t>
            </a:r>
          </a:p>
          <a:p>
            <a:r>
              <a:rPr lang="en-US" altLang="ko-KR"/>
              <a:t>{</a:t>
            </a:r>
          </a:p>
          <a:p>
            <a:r>
              <a:rPr lang="en-US" altLang="ko-KR"/>
              <a:t>    float speed = 0;</a:t>
            </a:r>
          </a:p>
          <a:p>
            <a:r>
              <a:rPr lang="en-US" altLang="ko-KR"/>
              <a:t>    Vector2 startPos;</a:t>
            </a:r>
          </a:p>
          <a:p>
            <a:endParaRPr lang="en-US" altLang="ko-KR"/>
          </a:p>
          <a:p>
            <a:r>
              <a:rPr lang="en-US" altLang="ko-KR"/>
              <a:t>    void Update()</a:t>
            </a:r>
          </a:p>
          <a:p>
            <a:r>
              <a:rPr lang="en-US" altLang="ko-KR"/>
              <a:t>    {</a:t>
            </a:r>
          </a:p>
          <a:p>
            <a:r>
              <a:rPr lang="en-US" altLang="ko-KR"/>
              <a:t>        if (Input.GetMouseButtonDown(0))</a:t>
            </a:r>
          </a:p>
          <a:p>
            <a:r>
              <a:rPr lang="en-US" altLang="ko-KR"/>
              <a:t>        {</a:t>
            </a:r>
          </a:p>
          <a:p>
            <a:r>
              <a:rPr lang="en-US" altLang="ko-KR"/>
              <a:t>            // </a:t>
            </a:r>
            <a:r>
              <a:rPr lang="ko-KR" altLang="en-US"/>
              <a:t>마우스를 클릭한 좌표</a:t>
            </a:r>
          </a:p>
          <a:p>
            <a:r>
              <a:rPr lang="ko-KR" altLang="en-US"/>
              <a:t>            </a:t>
            </a:r>
            <a:r>
              <a:rPr lang="en-US" altLang="ko-KR"/>
              <a:t>startPos = Input.mousePosition;</a:t>
            </a:r>
          </a:p>
          <a:p>
            <a:r>
              <a:rPr lang="en-US" altLang="ko-KR"/>
              <a:t>        }</a:t>
            </a:r>
          </a:p>
          <a:p>
            <a:r>
              <a:rPr lang="en-US" altLang="ko-KR"/>
              <a:t>        else if (Input.GetMouseButtonUp(0))</a:t>
            </a:r>
          </a:p>
          <a:p>
            <a:r>
              <a:rPr lang="en-US" altLang="ko-KR"/>
              <a:t>        {</a:t>
            </a:r>
          </a:p>
          <a:p>
            <a:r>
              <a:rPr lang="en-US" altLang="ko-KR"/>
              <a:t>            //</a:t>
            </a:r>
            <a:r>
              <a:rPr lang="ko-KR" altLang="en-US"/>
              <a:t>마우스 버튼에서 손가락을 떼었을 때 좌표</a:t>
            </a:r>
          </a:p>
          <a:p>
            <a:r>
              <a:rPr lang="ko-KR" altLang="en-US"/>
              <a:t>            </a:t>
            </a:r>
            <a:r>
              <a:rPr lang="en-US" altLang="ko-KR"/>
              <a:t>Vector2 endPos = Input.mousePosition;</a:t>
            </a:r>
          </a:p>
          <a:p>
            <a:r>
              <a:rPr lang="en-US" altLang="ko-KR"/>
              <a:t>            float swipeLength = endPos.x - startPos.x;</a:t>
            </a:r>
          </a:p>
          <a:p>
            <a:r>
              <a:rPr lang="en-US" altLang="ko-KR"/>
              <a:t>            speed = swipeLength / 500.0f;</a:t>
            </a:r>
          </a:p>
          <a:p>
            <a:r>
              <a:rPr lang="en-US" altLang="ko-KR"/>
              <a:t>        }</a:t>
            </a:r>
          </a:p>
          <a:p>
            <a:r>
              <a:rPr lang="en-US" altLang="ko-KR"/>
              <a:t>        transform.Translate(speed, 0, 0);</a:t>
            </a:r>
          </a:p>
          <a:p>
            <a:r>
              <a:rPr lang="en-US" altLang="ko-KR"/>
              <a:t>        speed *= 0.98f;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3647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3429425" y="6231019"/>
            <a:ext cx="61482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한 거리에 따라 잘 움직입니다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C45774AA-B748-473E-9B79-C4A8A69D7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9" y="299286"/>
            <a:ext cx="109347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배울 것은요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88D96-F8A0-42D2-B0A7-D1864AB8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36363" r="12164" b="14499"/>
          <a:stretch/>
        </p:blipFill>
        <p:spPr bwMode="auto">
          <a:xfrm>
            <a:off x="1575911" y="2184399"/>
            <a:ext cx="8727441" cy="32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E7816-D5E3-40C1-A09C-1ADA22D41D2B}"/>
              </a:ext>
            </a:extLst>
          </p:cNvPr>
          <p:cNvSpPr/>
          <p:nvPr/>
        </p:nvSpPr>
        <p:spPr>
          <a:xfrm>
            <a:off x="1575910" y="3017520"/>
            <a:ext cx="8727441" cy="244856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6F1E4-C6C4-4C9C-9F29-41B9D2348F29}"/>
              </a:ext>
            </a:extLst>
          </p:cNvPr>
          <p:cNvSpPr txBox="1"/>
          <p:nvPr/>
        </p:nvSpPr>
        <p:spPr>
          <a:xfrm>
            <a:off x="559433" y="5678470"/>
            <a:ext cx="88792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~4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예제까지 실습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Session 2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F2444-CD9D-4C39-880C-A3139EB9A7B8}"/>
              </a:ext>
            </a:extLst>
          </p:cNvPr>
          <p:cNvSpPr/>
          <p:nvPr/>
        </p:nvSpPr>
        <p:spPr>
          <a:xfrm>
            <a:off x="1575910" y="2184398"/>
            <a:ext cx="8727441" cy="443223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24147C7-B94F-4EF5-8AE3-DF1170C6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3" y="1715678"/>
            <a:ext cx="4957092" cy="4862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1239E-C4EB-42EF-85BE-5288D0A52491}"/>
              </a:ext>
            </a:extLst>
          </p:cNvPr>
          <p:cNvSpPr txBox="1"/>
          <p:nvPr/>
        </p:nvSpPr>
        <p:spPr>
          <a:xfrm>
            <a:off x="6408759" y="3189436"/>
            <a:ext cx="486505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 우클릭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Symbol" panose="05050102010706020507" pitchFamily="18" charset="2"/>
              <a:buChar char="Þ"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634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254826" y="5077787"/>
            <a:ext cx="1165346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설계화면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(Canvas)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게임 설계화면보다 훨씬 크기가 큽니다</a:t>
            </a:r>
            <a:endParaRPr lang="en-US" altLang="ko-KR" sz="24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그러니 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뷰에서 보이지 않더라도 당황하지 마세요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algn="ctr"/>
            <a:endParaRPr lang="en-US" altLang="ko-KR" sz="24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설계화면은 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Scene </a:t>
            </a:r>
            <a:r>
              <a:rPr lang="ko-KR" altLang="en-US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뷰에서는 매우 크게 표시되지만</a:t>
            </a:r>
            <a:r>
              <a:rPr lang="en-US" altLang="ko-KR" sz="24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u="sng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크기는 게임 화면에 맞추어집니다</a:t>
            </a:r>
            <a:endParaRPr lang="en-US" altLang="ko-KR" sz="2400" u="sng" spc="-10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B1D707C-1EB7-44FB-9802-F8C7B5B3A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397"/>
            <a:ext cx="11879263" cy="4704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57A9DD-BD85-4B97-868A-1D1160B1E330}"/>
              </a:ext>
            </a:extLst>
          </p:cNvPr>
          <p:cNvSpPr txBox="1"/>
          <p:nvPr/>
        </p:nvSpPr>
        <p:spPr>
          <a:xfrm>
            <a:off x="726166" y="2049221"/>
            <a:ext cx="5953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ㄴ </a:t>
            </a:r>
            <a:r>
              <a:rPr lang="en-US" altLang="ko-KR" sz="1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</a:t>
            </a:r>
            <a:r>
              <a:rPr lang="ko-KR" altLang="en-US" sz="1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더블클릭하면 시점이 이동해 금방 글자가 보일거에요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7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배치하기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1F867F-46D2-49F1-9F21-CF01767B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97" y="1690540"/>
            <a:ext cx="9181468" cy="4227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18D7C1-080B-4514-9489-A9ED1791ACDC}"/>
              </a:ext>
            </a:extLst>
          </p:cNvPr>
          <p:cNvSpPr txBox="1"/>
          <p:nvPr/>
        </p:nvSpPr>
        <p:spPr>
          <a:xfrm>
            <a:off x="574675" y="6189112"/>
            <a:ext cx="111015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Width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700, Height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80, FontSize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64,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가운데 정렬로 맞추어줍시다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2DAAEF-84FB-4780-AF4A-F6F68ED5E44F}"/>
              </a:ext>
            </a:extLst>
          </p:cNvPr>
          <p:cNvSpPr/>
          <p:nvPr/>
        </p:nvSpPr>
        <p:spPr>
          <a:xfrm>
            <a:off x="8214739" y="2330698"/>
            <a:ext cx="2249014" cy="8084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DF1F6B-026C-4E2A-A19F-EA7010FA3660}"/>
              </a:ext>
            </a:extLst>
          </p:cNvPr>
          <p:cNvSpPr/>
          <p:nvPr/>
        </p:nvSpPr>
        <p:spPr>
          <a:xfrm>
            <a:off x="8214739" y="5307289"/>
            <a:ext cx="2249014" cy="2545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28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055E4-9F17-453A-B86F-285598369709}"/>
              </a:ext>
            </a:extLst>
          </p:cNvPr>
          <p:cNvSpPr txBox="1"/>
          <p:nvPr/>
        </p:nvSpPr>
        <p:spPr>
          <a:xfrm>
            <a:off x="2339514" y="2738263"/>
            <a:ext cx="845713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 안에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GameDirector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스크립트를 만들어줍니다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437745" y="4933291"/>
            <a:ext cx="1127435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스크립트는 자동차와 깃발의 거리를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UI Text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전달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역할을 해줄겁니다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AAE2DA-C546-49A7-886A-79D696D8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1" y="2267710"/>
            <a:ext cx="10572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5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2075387" y="6256324"/>
            <a:ext cx="985101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GameDirector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스크립트에 위 코드를 작성해줍니다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01065-46A1-41EC-BEB8-2FB26449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38" y="1783885"/>
            <a:ext cx="7005243" cy="4379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8D42FD-D345-4512-ABF4-D6A426052022}"/>
              </a:ext>
            </a:extLst>
          </p:cNvPr>
          <p:cNvSpPr txBox="1"/>
          <p:nvPr/>
        </p:nvSpPr>
        <p:spPr>
          <a:xfrm>
            <a:off x="12477221" y="109362"/>
            <a:ext cx="8574932" cy="6621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using System.Collections;</a:t>
            </a:r>
          </a:p>
          <a:p>
            <a:r>
              <a:rPr lang="en-US" altLang="ko-KR"/>
              <a:t>using System.Collections.Generic;</a:t>
            </a:r>
          </a:p>
          <a:p>
            <a:r>
              <a:rPr lang="en-US" altLang="ko-KR"/>
              <a:t>using UnityEngine;</a:t>
            </a:r>
          </a:p>
          <a:p>
            <a:r>
              <a:rPr lang="en-US" altLang="ko-KR"/>
              <a:t>using UnityEngine.UI; // UI</a:t>
            </a:r>
            <a:r>
              <a:rPr lang="ko-KR" altLang="en-US"/>
              <a:t>를 사용하기 위해 임포트</a:t>
            </a:r>
            <a:r>
              <a:rPr lang="en-US" altLang="ko-KR"/>
              <a:t>!!!!!!!</a:t>
            </a:r>
          </a:p>
          <a:p>
            <a:endParaRPr lang="en-US" altLang="ko-KR"/>
          </a:p>
          <a:p>
            <a:r>
              <a:rPr lang="en-US" altLang="ko-KR"/>
              <a:t>public class GameDirector : MonoBehaviour</a:t>
            </a:r>
          </a:p>
          <a:p>
            <a:r>
              <a:rPr lang="en-US" altLang="ko-KR"/>
              <a:t>{</a:t>
            </a:r>
          </a:p>
          <a:p>
            <a:r>
              <a:rPr lang="en-US" altLang="ko-KR"/>
              <a:t>    public GameObject car;</a:t>
            </a:r>
          </a:p>
          <a:p>
            <a:r>
              <a:rPr lang="en-US" altLang="ko-KR"/>
              <a:t>    public GameObject flag;</a:t>
            </a:r>
          </a:p>
          <a:p>
            <a:r>
              <a:rPr lang="en-US" altLang="ko-KR"/>
              <a:t>    public GameObject distance;</a:t>
            </a:r>
          </a:p>
          <a:p>
            <a:endParaRPr lang="en-US" altLang="ko-KR"/>
          </a:p>
          <a:p>
            <a:r>
              <a:rPr lang="en-US" altLang="ko-KR"/>
              <a:t>    void Start()</a:t>
            </a:r>
          </a:p>
          <a:p>
            <a:r>
              <a:rPr lang="en-US" altLang="ko-KR"/>
              <a:t>    {</a:t>
            </a:r>
          </a:p>
          <a:p>
            <a:r>
              <a:rPr lang="en-US" altLang="ko-KR"/>
              <a:t>        car = GameObject.Find("car");</a:t>
            </a:r>
          </a:p>
          <a:p>
            <a:r>
              <a:rPr lang="en-US" altLang="ko-KR"/>
              <a:t>        flag = GameObject.Find("flag");</a:t>
            </a:r>
          </a:p>
          <a:p>
            <a:r>
              <a:rPr lang="en-US" altLang="ko-KR"/>
              <a:t>        distance = GameObject.Find("Distance");</a:t>
            </a:r>
          </a:p>
          <a:p>
            <a:r>
              <a:rPr lang="en-US" altLang="ko-KR"/>
              <a:t>    }</a:t>
            </a:r>
          </a:p>
          <a:p>
            <a:endParaRPr lang="en-US" altLang="ko-KR"/>
          </a:p>
          <a:p>
            <a:r>
              <a:rPr lang="en-US" altLang="ko-KR"/>
              <a:t>    void Update()</a:t>
            </a:r>
          </a:p>
          <a:p>
            <a:r>
              <a:rPr lang="en-US" altLang="ko-KR"/>
              <a:t>    {</a:t>
            </a:r>
          </a:p>
          <a:p>
            <a:r>
              <a:rPr lang="en-US" altLang="ko-KR"/>
              <a:t>        float length = flag.transform.position.x - car.transform.position.x;</a:t>
            </a:r>
          </a:p>
          <a:p>
            <a:r>
              <a:rPr lang="en-US" altLang="ko-KR"/>
              <a:t>        distance.GetComponent&lt;Text&gt;().text = "</a:t>
            </a:r>
            <a:r>
              <a:rPr lang="ko-KR" altLang="en-US"/>
              <a:t>목표 지점까지 </a:t>
            </a:r>
            <a:r>
              <a:rPr lang="en-US" altLang="ko-KR"/>
              <a:t>" + length.ToString("F2") + "m";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0142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스와이프 카 제작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4274577" y="2841793"/>
            <a:ext cx="79135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하이어라키의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Text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이름을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Distance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바꿔준 다음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8D42FD-D345-4512-ABF4-D6A426052022}"/>
              </a:ext>
            </a:extLst>
          </p:cNvPr>
          <p:cNvSpPr txBox="1"/>
          <p:nvPr/>
        </p:nvSpPr>
        <p:spPr>
          <a:xfrm>
            <a:off x="12477221" y="109362"/>
            <a:ext cx="8574932" cy="6621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using System.Collections;</a:t>
            </a:r>
          </a:p>
          <a:p>
            <a:r>
              <a:rPr lang="en-US" altLang="ko-KR"/>
              <a:t>using System.Collections.Generic;</a:t>
            </a:r>
          </a:p>
          <a:p>
            <a:r>
              <a:rPr lang="en-US" altLang="ko-KR"/>
              <a:t>using UnityEngine;</a:t>
            </a:r>
          </a:p>
          <a:p>
            <a:r>
              <a:rPr lang="en-US" altLang="ko-KR"/>
              <a:t>using UnityEngine.UI; // UI</a:t>
            </a:r>
            <a:r>
              <a:rPr lang="ko-KR" altLang="en-US"/>
              <a:t>를 사용하기 위해 임포트</a:t>
            </a:r>
            <a:r>
              <a:rPr lang="en-US" altLang="ko-KR"/>
              <a:t>!!!!!!!</a:t>
            </a:r>
          </a:p>
          <a:p>
            <a:endParaRPr lang="en-US" altLang="ko-KR"/>
          </a:p>
          <a:p>
            <a:r>
              <a:rPr lang="en-US" altLang="ko-KR"/>
              <a:t>public class GameDirector : MonoBehaviour</a:t>
            </a:r>
          </a:p>
          <a:p>
            <a:r>
              <a:rPr lang="en-US" altLang="ko-KR"/>
              <a:t>{</a:t>
            </a:r>
          </a:p>
          <a:p>
            <a:r>
              <a:rPr lang="en-US" altLang="ko-KR"/>
              <a:t>    public GameObject car;</a:t>
            </a:r>
          </a:p>
          <a:p>
            <a:r>
              <a:rPr lang="en-US" altLang="ko-KR"/>
              <a:t>    public GameObject flag;</a:t>
            </a:r>
          </a:p>
          <a:p>
            <a:r>
              <a:rPr lang="en-US" altLang="ko-KR"/>
              <a:t>    public GameObject distance;</a:t>
            </a:r>
          </a:p>
          <a:p>
            <a:endParaRPr lang="en-US" altLang="ko-KR"/>
          </a:p>
          <a:p>
            <a:r>
              <a:rPr lang="en-US" altLang="ko-KR"/>
              <a:t>    void Start()</a:t>
            </a:r>
          </a:p>
          <a:p>
            <a:r>
              <a:rPr lang="en-US" altLang="ko-KR"/>
              <a:t>    {</a:t>
            </a:r>
          </a:p>
          <a:p>
            <a:r>
              <a:rPr lang="en-US" altLang="ko-KR"/>
              <a:t>        car = GameObject.Find("car");</a:t>
            </a:r>
          </a:p>
          <a:p>
            <a:r>
              <a:rPr lang="en-US" altLang="ko-KR"/>
              <a:t>        flag = GameObject.Find("flag");</a:t>
            </a:r>
          </a:p>
          <a:p>
            <a:r>
              <a:rPr lang="en-US" altLang="ko-KR"/>
              <a:t>        distance = GameObject.Find("Distance");</a:t>
            </a:r>
          </a:p>
          <a:p>
            <a:r>
              <a:rPr lang="en-US" altLang="ko-KR"/>
              <a:t>    }</a:t>
            </a:r>
          </a:p>
          <a:p>
            <a:endParaRPr lang="en-US" altLang="ko-KR"/>
          </a:p>
          <a:p>
            <a:r>
              <a:rPr lang="en-US" altLang="ko-KR"/>
              <a:t>    void Update()</a:t>
            </a:r>
          </a:p>
          <a:p>
            <a:r>
              <a:rPr lang="en-US" altLang="ko-KR"/>
              <a:t>    {</a:t>
            </a:r>
          </a:p>
          <a:p>
            <a:r>
              <a:rPr lang="en-US" altLang="ko-KR"/>
              <a:t>        float length = flag.transform.position.x - car.transform.position.x;</a:t>
            </a:r>
          </a:p>
          <a:p>
            <a:r>
              <a:rPr lang="en-US" altLang="ko-KR"/>
              <a:t>        distance.GetComponent&lt;Text&gt;().text = "</a:t>
            </a:r>
            <a:r>
              <a:rPr lang="ko-KR" altLang="en-US"/>
              <a:t>목표 지점까지 </a:t>
            </a:r>
            <a:r>
              <a:rPr lang="en-US" altLang="ko-KR"/>
              <a:t>" + length.ToString("F2") + "m";</a:t>
            </a:r>
          </a:p>
          <a:p>
            <a:r>
              <a:rPr lang="en-US" altLang="ko-KR"/>
              <a:t>    }</a:t>
            </a:r>
          </a:p>
          <a:p>
            <a:r>
              <a:rPr lang="en-US" altLang="ko-KR"/>
              <a:t>}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E4EA263-D548-4877-B256-C0EECBD8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03" y="1709507"/>
            <a:ext cx="3962400" cy="2495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D05444-7486-4922-8EE7-B99890692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88" y="4273200"/>
            <a:ext cx="3432015" cy="2477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1C2E53-3286-47DD-8867-66D0D3FD9CFF}"/>
              </a:ext>
            </a:extLst>
          </p:cNvPr>
          <p:cNvSpPr txBox="1"/>
          <p:nvPr/>
        </p:nvSpPr>
        <p:spPr>
          <a:xfrm>
            <a:off x="5229488" y="5080901"/>
            <a:ext cx="60037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GameDirector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부착해줍니다</a:t>
            </a:r>
            <a:endParaRPr lang="en-US" altLang="ko-KR" sz="28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831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BA25-8F4E-4E02-9709-CEBDB7EC18E5}"/>
              </a:ext>
            </a:extLst>
          </p:cNvPr>
          <p:cNvSpPr txBox="1"/>
          <p:nvPr/>
        </p:nvSpPr>
        <p:spPr>
          <a:xfrm>
            <a:off x="2865527" y="6231019"/>
            <a:ext cx="614820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와우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800" spc="-1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B1089D-915F-4CC8-AADF-67BD8F44A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" y="238960"/>
            <a:ext cx="10629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9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 2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2165673"/>
            <a:ext cx="10601903" cy="3970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😎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이번주 과제입니다</a:t>
            </a:r>
            <a:r>
              <a:rPr lang="en-US" altLang="ko-KR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Swipe Car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효과음 넣기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교재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p.190~)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*GetComponet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개념에 따라 코드 한 줄만 추가하면 됩니다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룰렛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Swipe Car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모바일 빌드해서 디코에 인증하기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핸드폰 영상으로 찍어주시면 됩니다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!)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2378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스크립트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과제 또는 복습을 할 때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..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06DBD-40D5-43F5-952C-C005FECC5782}"/>
              </a:ext>
            </a:extLst>
          </p:cNvPr>
          <p:cNvSpPr txBox="1"/>
          <p:nvPr/>
        </p:nvSpPr>
        <p:spPr>
          <a:xfrm>
            <a:off x="436885" y="1845043"/>
            <a:ext cx="8116806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“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왜 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PPT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있는 코드랑 교재에 있는 코드랑 달라요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?”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77DF4-7989-4F7D-A620-3127E0C344DA}"/>
              </a:ext>
            </a:extLst>
          </p:cNvPr>
          <p:cNvSpPr txBox="1"/>
          <p:nvPr/>
        </p:nvSpPr>
        <p:spPr>
          <a:xfrm>
            <a:off x="436884" y="2862102"/>
            <a:ext cx="1081370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강의 편의상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또는 이해를 돕기 위해서 교재의 일부 코드를 수정하였습니다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ex) this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키워드 생략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public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등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현재 단계에서 크게 신경쓸만한 내용은 아니니 안심하셔도 됩니다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교재 코드를 따라하며 복습하되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왜 다른지 궁금하다면 질문 남겨주세요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25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스터디에 앞서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74675" y="2090424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최대한 따라하면서 익히세요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!’</a:t>
            </a:r>
            <a:endParaRPr lang="en-US" altLang="ko-KR" sz="3000" spc="-1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5" y="2886487"/>
            <a:ext cx="9398884" cy="2523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클론코딩은 눈으로만 보는게 전부가 아닙니다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따라하다가 막히는 부분이 생기는건 지극히 정상입니다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시간을 여유롭게 배정하였으니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중간에 실행이 안되거나 궁금증이 생기면 꼭 질문해주세요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Unity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생성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51A38-82DF-43A5-A144-16DF0FB2E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94" y="1863904"/>
            <a:ext cx="8248674" cy="4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86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21305</TotalTime>
  <Words>2092</Words>
  <Application>Microsoft Office PowerPoint</Application>
  <PresentationFormat>사용자 지정</PresentationFormat>
  <Paragraphs>524</Paragraphs>
  <Slides>78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Calibri</vt:lpstr>
      <vt:lpstr>Arial</vt:lpstr>
      <vt:lpstr>나눔바른고딕 Light</vt:lpstr>
      <vt:lpstr>Symbol</vt:lpstr>
      <vt:lpstr>나눔바른고딕</vt:lpstr>
      <vt:lpstr>Calibri Light</vt:lpstr>
      <vt:lpstr>맑은 고딕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Alexis Diaz</cp:lastModifiedBy>
  <cp:revision>751</cp:revision>
  <dcterms:created xsi:type="dcterms:W3CDTF">2018-08-04T02:31:17Z</dcterms:created>
  <dcterms:modified xsi:type="dcterms:W3CDTF">2021-07-24T12:03:46Z</dcterms:modified>
</cp:coreProperties>
</file>